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8" r:id="rId2"/>
    <p:sldId id="260" r:id="rId3"/>
    <p:sldId id="296" r:id="rId4"/>
    <p:sldId id="297" r:id="rId5"/>
    <p:sldId id="294" r:id="rId6"/>
    <p:sldId id="295" r:id="rId7"/>
    <p:sldId id="302" r:id="rId8"/>
    <p:sldId id="298" r:id="rId9"/>
    <p:sldId id="299" r:id="rId10"/>
    <p:sldId id="300" r:id="rId11"/>
    <p:sldId id="301" r:id="rId12"/>
    <p:sldId id="303" r:id="rId13"/>
    <p:sldId id="312" r:id="rId14"/>
    <p:sldId id="313" r:id="rId15"/>
    <p:sldId id="314" r:id="rId16"/>
    <p:sldId id="315" r:id="rId17"/>
    <p:sldId id="286" r:id="rId18"/>
    <p:sldId id="311" r:id="rId19"/>
    <p:sldId id="279" r:id="rId20"/>
  </p:sldIdLst>
  <p:sldSz cx="10771188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39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1366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32" y="96"/>
      </p:cViewPr>
      <p:guideLst>
        <p:guide orient="horz" pos="2160"/>
        <p:guide pos="33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Yermek.Abdibekov\Desktop\2018-06-13%20&#1087;&#1086;&#1088;&#1090;&#1092;&#1077;&#1083;&#1100;&#1085;&#1099;&#1077;%20&#1075;&#1072;&#1088;&#1072;&#1085;&#1090;&#1080;&#1080;\&#1048;&#1040;&#1044;\&#1044;&#1080;&#1072;&#1075;&#1088;&#1072;&#1084;&#1084;&#1099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Yermek.Abdibekov\Desktop\2018-06-13%20&#1087;&#1086;&#1088;&#1090;&#1092;&#1077;&#1083;&#1100;&#1085;&#1099;&#1077;%20&#1075;&#1072;&#1088;&#1072;&#1085;&#1090;&#1080;&#1080;\&#1048;&#1040;&#1044;\&#1044;&#1080;&#1072;&#1075;&#1088;&#1072;&#1084;&#1084;&#1099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Yermek.Abdibekov\Desktop\2018-06-13%20&#1087;&#1086;&#1088;&#1090;&#1092;&#1077;&#1083;&#1100;&#1085;&#1099;&#1077;%20&#1075;&#1072;&#1088;&#1072;&#1085;&#1090;&#1080;&#1080;\&#1048;&#1040;&#1044;\&#1044;&#1080;&#1072;&#1075;&#1088;&#1072;&#1084;&#1084;&#1099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Yermek.Abdibekov\Desktop\2018-06-13%20&#1087;&#1086;&#1088;&#1090;&#1092;&#1077;&#1083;&#1100;&#1085;&#1099;&#1077;%20&#1075;&#1072;&#1088;&#1072;&#1085;&#1090;&#1080;&#1080;\&#1048;&#1040;&#1044;\&#1044;&#1080;&#1072;&#1075;&#1088;&#1072;&#1084;&#1084;&#1099;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Лист1!$A$6:$A$9</c:f>
              <c:strCache>
                <c:ptCount val="4"/>
                <c:pt idx="0">
                  <c:v>Италия</c:v>
                </c:pt>
                <c:pt idx="1">
                  <c:v>Франция</c:v>
                </c:pt>
                <c:pt idx="2">
                  <c:v>Португалия</c:v>
                </c:pt>
                <c:pt idx="3">
                  <c:v>Прочие</c:v>
                </c:pt>
              </c:strCache>
            </c:strRef>
          </c:cat>
          <c:val>
            <c:numRef>
              <c:f>Лист1!$B$6:$B$9</c:f>
              <c:numCache>
                <c:formatCode>General</c:formatCode>
                <c:ptCount val="4"/>
                <c:pt idx="0">
                  <c:v>1050</c:v>
                </c:pt>
                <c:pt idx="1">
                  <c:v>705</c:v>
                </c:pt>
                <c:pt idx="2">
                  <c:v>89</c:v>
                </c:pt>
                <c:pt idx="3">
                  <c:v>186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60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Лист1!$D$6:$D$10</c:f>
              <c:strCache>
                <c:ptCount val="5"/>
                <c:pt idx="0">
                  <c:v>Италия</c:v>
                </c:pt>
                <c:pt idx="1">
                  <c:v>Франция</c:v>
                </c:pt>
                <c:pt idx="2">
                  <c:v>Германия</c:v>
                </c:pt>
                <c:pt idx="3">
                  <c:v>Испания</c:v>
                </c:pt>
                <c:pt idx="4">
                  <c:v>Прочие</c:v>
                </c:pt>
              </c:strCache>
            </c:strRef>
          </c:cat>
          <c:val>
            <c:numRef>
              <c:f>Лист1!$E$6:$E$10</c:f>
              <c:numCache>
                <c:formatCode>0.0</c:formatCode>
                <c:ptCount val="5"/>
                <c:pt idx="0">
                  <c:v>33.6</c:v>
                </c:pt>
                <c:pt idx="1">
                  <c:v>16.7</c:v>
                </c:pt>
                <c:pt idx="2">
                  <c:v>5.6</c:v>
                </c:pt>
                <c:pt idx="3">
                  <c:v>4.0999999999999996</c:v>
                </c:pt>
                <c:pt idx="4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60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Лист1!$G$5:$G$14</c:f>
              <c:strCache>
                <c:ptCount val="10"/>
                <c:pt idx="0">
                  <c:v>Греция</c:v>
                </c:pt>
                <c:pt idx="1">
                  <c:v>Бельгия</c:v>
                </c:pt>
                <c:pt idx="2">
                  <c:v>Германия</c:v>
                </c:pt>
                <c:pt idx="3">
                  <c:v>Австрия</c:v>
                </c:pt>
                <c:pt idx="4">
                  <c:v>Нидерланды</c:v>
                </c:pt>
                <c:pt idx="5">
                  <c:v>Испания</c:v>
                </c:pt>
                <c:pt idx="6">
                  <c:v>Словения</c:v>
                </c:pt>
                <c:pt idx="7">
                  <c:v>Франция</c:v>
                </c:pt>
                <c:pt idx="8">
                  <c:v>Португалия</c:v>
                </c:pt>
                <c:pt idx="9">
                  <c:v>Италия</c:v>
                </c:pt>
              </c:strCache>
            </c:strRef>
          </c:cat>
          <c:val>
            <c:numRef>
              <c:f>Лист1!$H$5:$H$14</c:f>
              <c:numCache>
                <c:formatCode>General</c:formatCode>
                <c:ptCount val="10"/>
                <c:pt idx="0">
                  <c:v>0.1</c:v>
                </c:pt>
                <c:pt idx="1">
                  <c:v>0.2</c:v>
                </c:pt>
                <c:pt idx="2">
                  <c:v>0.2</c:v>
                </c:pt>
                <c:pt idx="3">
                  <c:v>0.3</c:v>
                </c:pt>
                <c:pt idx="4">
                  <c:v>0.3</c:v>
                </c:pt>
                <c:pt idx="5">
                  <c:v>0.4</c:v>
                </c:pt>
                <c:pt idx="6">
                  <c:v>0.6</c:v>
                </c:pt>
                <c:pt idx="7">
                  <c:v>0.8</c:v>
                </c:pt>
                <c:pt idx="8">
                  <c:v>1.8</c:v>
                </c:pt>
                <c:pt idx="9">
                  <c:v>2.1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493020384"/>
        <c:axId val="493021168"/>
      </c:barChart>
      <c:catAx>
        <c:axId val="4930203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93021168"/>
        <c:crosses val="autoZero"/>
        <c:auto val="1"/>
        <c:lblAlgn val="ctr"/>
        <c:lblOffset val="100"/>
        <c:noMultiLvlLbl val="0"/>
      </c:catAx>
      <c:valAx>
        <c:axId val="4930211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93020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Лист1!$A$34:$A$36</c:f>
              <c:strCache>
                <c:ptCount val="3"/>
                <c:pt idx="0">
                  <c:v>Портфельные</c:v>
                </c:pt>
                <c:pt idx="1">
                  <c:v>Оба вида</c:v>
                </c:pt>
                <c:pt idx="2">
                  <c:v>Индивидуальные</c:v>
                </c:pt>
              </c:strCache>
            </c:strRef>
          </c:cat>
          <c:val>
            <c:numRef>
              <c:f>Лист1!$B$34:$B$36</c:f>
              <c:numCache>
                <c:formatCode>0%</c:formatCode>
                <c:ptCount val="3"/>
                <c:pt idx="0">
                  <c:v>0.17</c:v>
                </c:pt>
                <c:pt idx="1">
                  <c:v>0.28000000000000003</c:v>
                </c:pt>
                <c:pt idx="2">
                  <c:v>0.56000000000000005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93034888"/>
        <c:axId val="493034104"/>
      </c:barChart>
      <c:catAx>
        <c:axId val="493034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93034104"/>
        <c:crosses val="autoZero"/>
        <c:auto val="1"/>
        <c:lblAlgn val="ctr"/>
        <c:lblOffset val="100"/>
        <c:noMultiLvlLbl val="0"/>
      </c:catAx>
      <c:valAx>
        <c:axId val="493034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93034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8020393518518517"/>
          <c:y val="3.5277777777777776E-2"/>
          <c:w val="0.45878750000000001"/>
          <c:h val="0.74145222222222218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Лист1!$F$33</c:f>
              <c:strCache>
                <c:ptCount val="1"/>
                <c:pt idx="0">
                  <c:v>Стандартное предложение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Лист1!$E$34:$E$39</c:f>
              <c:strCache>
                <c:ptCount val="6"/>
                <c:pt idx="0">
                  <c:v>C ограничением портфеля на банк; 100% гарантия</c:v>
                </c:pt>
                <c:pt idx="1">
                  <c:v>Покрытие убытков во вторую очередь</c:v>
                </c:pt>
                <c:pt idx="2">
                  <c:v>Другое</c:v>
                </c:pt>
                <c:pt idx="3">
                  <c:v>Без ограничения портфеля на банк; 100% гарантия</c:v>
                </c:pt>
                <c:pt idx="4">
                  <c:v>C ограничением портфеля; пропорц.разделение убытков (pari passu)</c:v>
                </c:pt>
                <c:pt idx="5">
                  <c:v>Без ограничения портфеля; пропорц.разделение убытков (pari passu)</c:v>
                </c:pt>
              </c:strCache>
            </c:strRef>
          </c:cat>
          <c:val>
            <c:numRef>
              <c:f>Лист1!$F$34:$F$39</c:f>
              <c:numCache>
                <c:formatCode>General</c:formatCode>
                <c:ptCount val="6"/>
                <c:pt idx="2">
                  <c:v>7</c:v>
                </c:pt>
                <c:pt idx="3">
                  <c:v>12</c:v>
                </c:pt>
                <c:pt idx="4">
                  <c:v>19</c:v>
                </c:pt>
                <c:pt idx="5">
                  <c:v>40</c:v>
                </c:pt>
              </c:numCache>
            </c:numRef>
          </c:val>
        </c:ser>
        <c:ser>
          <c:idx val="1"/>
          <c:order val="1"/>
          <c:tx>
            <c:strRef>
              <c:f>Лист1!$G$33</c:f>
              <c:strCache>
                <c:ptCount val="1"/>
                <c:pt idx="0">
                  <c:v>Для определенных продуктов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Лист1!$E$34:$E$39</c:f>
              <c:strCache>
                <c:ptCount val="6"/>
                <c:pt idx="0">
                  <c:v>C ограничением портфеля на банк; 100% гарантия</c:v>
                </c:pt>
                <c:pt idx="1">
                  <c:v>Покрытие убытков во вторую очередь</c:v>
                </c:pt>
                <c:pt idx="2">
                  <c:v>Другое</c:v>
                </c:pt>
                <c:pt idx="3">
                  <c:v>Без ограничения портфеля на банк; 100% гарантия</c:v>
                </c:pt>
                <c:pt idx="4">
                  <c:v>C ограничением портфеля; пропорц.разделение убытков (pari passu)</c:v>
                </c:pt>
                <c:pt idx="5">
                  <c:v>Без ограничения портфеля; пропорц.разделение убытков (pari passu)</c:v>
                </c:pt>
              </c:strCache>
            </c:strRef>
          </c:cat>
          <c:val>
            <c:numRef>
              <c:f>Лист1!$G$34:$G$39</c:f>
              <c:numCache>
                <c:formatCode>General</c:formatCode>
                <c:ptCount val="6"/>
                <c:pt idx="0">
                  <c:v>12</c:v>
                </c:pt>
                <c:pt idx="1">
                  <c:v>6</c:v>
                </c:pt>
                <c:pt idx="2">
                  <c:v>7</c:v>
                </c:pt>
                <c:pt idx="3">
                  <c:v>7</c:v>
                </c:pt>
                <c:pt idx="4">
                  <c:v>45</c:v>
                </c:pt>
                <c:pt idx="5">
                  <c:v>24</c:v>
                </c:pt>
              </c:numCache>
            </c:numRef>
          </c:val>
        </c:ser>
        <c:ser>
          <c:idx val="2"/>
          <c:order val="2"/>
          <c:tx>
            <c:strRef>
              <c:f>Лист1!$H$33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Лист1!$E$34:$E$39</c:f>
              <c:strCache>
                <c:ptCount val="6"/>
                <c:pt idx="0">
                  <c:v>C ограничением портфеля на банк; 100% гарантия</c:v>
                </c:pt>
                <c:pt idx="1">
                  <c:v>Покрытие убытков во вторую очередь</c:v>
                </c:pt>
                <c:pt idx="2">
                  <c:v>Другое</c:v>
                </c:pt>
                <c:pt idx="3">
                  <c:v>Без ограничения портфеля на банк; 100% гарантия</c:v>
                </c:pt>
                <c:pt idx="4">
                  <c:v>C ограничением портфеля; пропорц.разделение убытков (pari passu)</c:v>
                </c:pt>
                <c:pt idx="5">
                  <c:v>Без ограничения портфеля; пропорц.разделение убытков (pari passu)</c:v>
                </c:pt>
              </c:strCache>
            </c:strRef>
          </c:cat>
          <c:val>
            <c:numRef>
              <c:f>Лист1!$H$34:$H$39</c:f>
              <c:numCache>
                <c:formatCode>General</c:formatCode>
                <c:ptCount val="6"/>
                <c:pt idx="0">
                  <c:v>88</c:v>
                </c:pt>
                <c:pt idx="1">
                  <c:v>94</c:v>
                </c:pt>
                <c:pt idx="2">
                  <c:v>86</c:v>
                </c:pt>
                <c:pt idx="3">
                  <c:v>81</c:v>
                </c:pt>
                <c:pt idx="4">
                  <c:v>36</c:v>
                </c:pt>
                <c:pt idx="5">
                  <c:v>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493024304"/>
        <c:axId val="493033712"/>
      </c:barChart>
      <c:catAx>
        <c:axId val="4930243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93033712"/>
        <c:crosses val="autoZero"/>
        <c:auto val="1"/>
        <c:lblAlgn val="ctr"/>
        <c:lblOffset val="100"/>
        <c:noMultiLvlLbl val="0"/>
      </c:catAx>
      <c:valAx>
        <c:axId val="4930337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93024304"/>
        <c:crosses val="autoZero"/>
        <c:crossBetween val="between"/>
        <c:majorUnit val="0.5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000000000000001E-2"/>
          <c:y val="0.89110055555555556"/>
          <c:w val="0.9"/>
          <c:h val="0.108899444444444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Лист1!$J$34:$J$37</c:f>
              <c:strCache>
                <c:ptCount val="4"/>
                <c:pt idx="0">
                  <c:v>Да, мой банк использует в большей степени портфельные гарантии</c:v>
                </c:pt>
                <c:pt idx="1">
                  <c:v>Да, мой банк использует в большей степени индивидуальные гарантии</c:v>
                </c:pt>
                <c:pt idx="2">
                  <c:v>Да, мой банк использует оба вида гарантий</c:v>
                </c:pt>
                <c:pt idx="3">
                  <c:v>Нет</c:v>
                </c:pt>
              </c:strCache>
            </c:strRef>
          </c:cat>
          <c:val>
            <c:numRef>
              <c:f>Лист1!$K$34:$K$37</c:f>
              <c:numCache>
                <c:formatCode>0%</c:formatCode>
                <c:ptCount val="4"/>
                <c:pt idx="0">
                  <c:v>0.06</c:v>
                </c:pt>
                <c:pt idx="1">
                  <c:v>0.48</c:v>
                </c:pt>
                <c:pt idx="2">
                  <c:v>0.36</c:v>
                </c:pt>
                <c:pt idx="3">
                  <c:v>0.09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93032536"/>
        <c:axId val="493032928"/>
      </c:barChart>
      <c:catAx>
        <c:axId val="493032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93032928"/>
        <c:crosses val="autoZero"/>
        <c:auto val="1"/>
        <c:lblAlgn val="ctr"/>
        <c:lblOffset val="100"/>
        <c:noMultiLvlLbl val="0"/>
      </c:catAx>
      <c:valAx>
        <c:axId val="493032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93032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Лист1!$N$34:$N$36</c:f>
              <c:strCache>
                <c:ptCount val="3"/>
                <c:pt idx="0">
                  <c:v>Более 10% кредитов МСБ обеспечены внешней гарантией</c:v>
                </c:pt>
                <c:pt idx="1">
                  <c:v>1-10% кредитов МСБ обеспечены внешней гарантией</c:v>
                </c:pt>
                <c:pt idx="2">
                  <c:v>Менее 1% кредитов МСБ обеспечены внешней гарантией</c:v>
                </c:pt>
              </c:strCache>
            </c:strRef>
          </c:cat>
          <c:val>
            <c:numRef>
              <c:f>Лист1!$O$34:$O$36</c:f>
              <c:numCache>
                <c:formatCode>0%</c:formatCode>
                <c:ptCount val="3"/>
                <c:pt idx="0">
                  <c:v>0.2</c:v>
                </c:pt>
                <c:pt idx="1">
                  <c:v>0.53</c:v>
                </c:pt>
                <c:pt idx="2">
                  <c:v>0.27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92974520"/>
        <c:axId val="492969816"/>
      </c:barChart>
      <c:catAx>
        <c:axId val="492974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92969816"/>
        <c:crosses val="autoZero"/>
        <c:auto val="1"/>
        <c:lblAlgn val="ctr"/>
        <c:lblOffset val="100"/>
        <c:noMultiLvlLbl val="0"/>
      </c:catAx>
      <c:valAx>
        <c:axId val="492969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92974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Лист1!$B$22</c:f>
              <c:strCache>
                <c:ptCount val="1"/>
                <c:pt idx="0">
                  <c:v>Сумма кредитов, млн. тенге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Лист1!$A$23:$A$25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Лист1!$B$23:$B$25</c:f>
              <c:numCache>
                <c:formatCode>#,##0</c:formatCode>
                <c:ptCount val="3"/>
                <c:pt idx="0">
                  <c:v>26964</c:v>
                </c:pt>
                <c:pt idx="1">
                  <c:v>26903</c:v>
                </c:pt>
                <c:pt idx="2">
                  <c:v>42783</c:v>
                </c:pt>
              </c:numCache>
            </c:numRef>
          </c:val>
        </c:ser>
        <c:ser>
          <c:idx val="2"/>
          <c:order val="1"/>
          <c:tx>
            <c:strRef>
              <c:f>Лист1!$C$22</c:f>
              <c:strCache>
                <c:ptCount val="1"/>
                <c:pt idx="0">
                  <c:v>Сумма гарантий, млн. тенге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spPr>
              <a:noFill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Лист1!$A$23:$A$25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Лист1!$C$23:$C$25</c:f>
              <c:numCache>
                <c:formatCode>#,##0</c:formatCode>
                <c:ptCount val="3"/>
                <c:pt idx="0">
                  <c:v>11488</c:v>
                </c:pt>
                <c:pt idx="1">
                  <c:v>12539</c:v>
                </c:pt>
                <c:pt idx="2">
                  <c:v>19985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2978440"/>
        <c:axId val="492978832"/>
      </c:barChart>
      <c:lineChart>
        <c:grouping val="standard"/>
        <c:varyColors val="0"/>
        <c:ser>
          <c:idx val="3"/>
          <c:order val="2"/>
          <c:tx>
            <c:strRef>
              <c:f>Лист1!$D$22</c:f>
              <c:strCache>
                <c:ptCount val="1"/>
                <c:pt idx="0">
                  <c:v>Количество проектов, ед.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marker>
            <c:spPr>
              <a:solidFill>
                <a:srgbClr val="92D050"/>
              </a:solidFill>
              <a:ln>
                <a:solidFill>
                  <a:srgbClr val="92D050"/>
                </a:solidFill>
              </a:ln>
            </c:spPr>
          </c:marker>
          <c:dLbls>
            <c:dLbl>
              <c:idx val="0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rgbClr val="92D050"/>
              </a:solidFill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Лист1!$A$23:$A$25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Лист1!$D$23:$D$25</c:f>
              <c:numCache>
                <c:formatCode>#,##0</c:formatCode>
                <c:ptCount val="3"/>
                <c:pt idx="0">
                  <c:v>941</c:v>
                </c:pt>
                <c:pt idx="1">
                  <c:v>951</c:v>
                </c:pt>
                <c:pt idx="2">
                  <c:v>1321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2979224"/>
        <c:axId val="492981576"/>
      </c:lineChart>
      <c:catAx>
        <c:axId val="492978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92978832"/>
        <c:crosses val="autoZero"/>
        <c:auto val="1"/>
        <c:lblAlgn val="ctr"/>
        <c:lblOffset val="100"/>
        <c:noMultiLvlLbl val="0"/>
      </c:catAx>
      <c:valAx>
        <c:axId val="492978832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492978440"/>
        <c:crosses val="autoZero"/>
        <c:crossBetween val="between"/>
      </c:valAx>
      <c:valAx>
        <c:axId val="492981576"/>
        <c:scaling>
          <c:orientation val="minMax"/>
          <c:max val="2000"/>
        </c:scaling>
        <c:delete val="0"/>
        <c:axPos val="r"/>
        <c:numFmt formatCode="#,##0" sourceLinked="1"/>
        <c:majorTickMark val="out"/>
        <c:minorTickMark val="none"/>
        <c:tickLblPos val="nextTo"/>
        <c:crossAx val="492979224"/>
        <c:crosses val="max"/>
        <c:crossBetween val="between"/>
      </c:valAx>
      <c:catAx>
        <c:axId val="4929792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92981576"/>
        <c:crosses val="autoZero"/>
        <c:auto val="1"/>
        <c:lblAlgn val="ctr"/>
        <c:lblOffset val="100"/>
        <c:noMultiLvlLbl val="0"/>
      </c:cat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8D82F2-943B-4F99-AC0B-FA348A07FE02}" type="datetimeFigureOut">
              <a:rPr lang="ru-RU" smtClean="0"/>
              <a:t>31.07.2018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1143000"/>
            <a:ext cx="4848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4957D7-2E6C-4462-9D09-767E8E4190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499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6399" y="1122363"/>
            <a:ext cx="8078391" cy="2387600"/>
          </a:xfrm>
        </p:spPr>
        <p:txBody>
          <a:bodyPr anchor="b"/>
          <a:lstStyle>
            <a:lvl1pPr algn="ctr">
              <a:defRPr sz="530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6399" y="3602038"/>
            <a:ext cx="8078391" cy="1655762"/>
          </a:xfrm>
        </p:spPr>
        <p:txBody>
          <a:bodyPr/>
          <a:lstStyle>
            <a:lvl1pPr marL="0" indent="0" algn="ctr">
              <a:buNone/>
              <a:defRPr sz="2120"/>
            </a:lvl1pPr>
            <a:lvl2pPr marL="403936" indent="0" algn="ctr">
              <a:buNone/>
              <a:defRPr sz="1767"/>
            </a:lvl2pPr>
            <a:lvl3pPr marL="807872" indent="0" algn="ctr">
              <a:buNone/>
              <a:defRPr sz="1590"/>
            </a:lvl3pPr>
            <a:lvl4pPr marL="1211809" indent="0" algn="ctr">
              <a:buNone/>
              <a:defRPr sz="1414"/>
            </a:lvl4pPr>
            <a:lvl5pPr marL="1615745" indent="0" algn="ctr">
              <a:buNone/>
              <a:defRPr sz="1414"/>
            </a:lvl5pPr>
            <a:lvl6pPr marL="2019681" indent="0" algn="ctr">
              <a:buNone/>
              <a:defRPr sz="1414"/>
            </a:lvl6pPr>
            <a:lvl7pPr marL="2423617" indent="0" algn="ctr">
              <a:buNone/>
              <a:defRPr sz="1414"/>
            </a:lvl7pPr>
            <a:lvl8pPr marL="2827553" indent="0" algn="ctr">
              <a:buNone/>
              <a:defRPr sz="1414"/>
            </a:lvl8pPr>
            <a:lvl9pPr marL="3231490" indent="0" algn="ctr">
              <a:buNone/>
              <a:defRPr sz="1414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D4418-6A49-451E-BE12-C293DFE59525}" type="datetime1">
              <a:rPr lang="ru-RU" smtClean="0"/>
              <a:t>31.07.2018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250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2996-2D1F-409C-B20D-A8F7FC26A727}" type="datetime1">
              <a:rPr lang="ru-RU" smtClean="0"/>
              <a:t>31.07.2018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993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08133" y="365125"/>
            <a:ext cx="2322537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0519" y="365125"/>
            <a:ext cx="6832972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68E82-8218-4169-BC05-C682B6F18853}" type="datetime1">
              <a:rPr lang="ru-RU" smtClean="0"/>
              <a:t>31.07.2018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597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A5188-625F-49FE-A8E8-CD7995B418E8}" type="datetime1">
              <a:rPr lang="ru-RU" smtClean="0"/>
              <a:t>31.07.2018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598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909" y="1709741"/>
            <a:ext cx="9290150" cy="2852737"/>
          </a:xfrm>
        </p:spPr>
        <p:txBody>
          <a:bodyPr anchor="b"/>
          <a:lstStyle>
            <a:lvl1pPr>
              <a:defRPr sz="530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4909" y="4589466"/>
            <a:ext cx="9290150" cy="1500187"/>
          </a:xfrm>
        </p:spPr>
        <p:txBody>
          <a:bodyPr/>
          <a:lstStyle>
            <a:lvl1pPr marL="0" indent="0">
              <a:buNone/>
              <a:defRPr sz="2120">
                <a:solidFill>
                  <a:schemeClr val="tx1">
                    <a:tint val="75000"/>
                  </a:schemeClr>
                </a:solidFill>
              </a:defRPr>
            </a:lvl1pPr>
            <a:lvl2pPr marL="403936" indent="0">
              <a:buNone/>
              <a:defRPr sz="1767">
                <a:solidFill>
                  <a:schemeClr val="tx1">
                    <a:tint val="75000"/>
                  </a:schemeClr>
                </a:solidFill>
              </a:defRPr>
            </a:lvl2pPr>
            <a:lvl3pPr marL="807872" indent="0">
              <a:buNone/>
              <a:defRPr sz="1590">
                <a:solidFill>
                  <a:schemeClr val="tx1">
                    <a:tint val="75000"/>
                  </a:schemeClr>
                </a:solidFill>
              </a:defRPr>
            </a:lvl3pPr>
            <a:lvl4pPr marL="1211809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4pPr>
            <a:lvl5pPr marL="1615745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5pPr>
            <a:lvl6pPr marL="2019681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6pPr>
            <a:lvl7pPr marL="2423617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7pPr>
            <a:lvl8pPr marL="2827553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8pPr>
            <a:lvl9pPr marL="3231490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D426F-B96F-4D90-A2CF-C76CD94B03E2}" type="datetime1">
              <a:rPr lang="ru-RU" smtClean="0"/>
              <a:t>31.07.2018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886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519" y="1825625"/>
            <a:ext cx="4577755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52915" y="1825625"/>
            <a:ext cx="4577755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211D1-9835-48E6-93B7-0C01445907F4}" type="datetime1">
              <a:rPr lang="ru-RU" smtClean="0"/>
              <a:t>31.07.2018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880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922" y="365128"/>
            <a:ext cx="929015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1924" y="1681163"/>
            <a:ext cx="4556717" cy="823912"/>
          </a:xfrm>
        </p:spPr>
        <p:txBody>
          <a:bodyPr anchor="b"/>
          <a:lstStyle>
            <a:lvl1pPr marL="0" indent="0">
              <a:buNone/>
              <a:defRPr sz="2120" b="1"/>
            </a:lvl1pPr>
            <a:lvl2pPr marL="403936" indent="0">
              <a:buNone/>
              <a:defRPr sz="1767" b="1"/>
            </a:lvl2pPr>
            <a:lvl3pPr marL="807872" indent="0">
              <a:buNone/>
              <a:defRPr sz="1590" b="1"/>
            </a:lvl3pPr>
            <a:lvl4pPr marL="1211809" indent="0">
              <a:buNone/>
              <a:defRPr sz="1414" b="1"/>
            </a:lvl4pPr>
            <a:lvl5pPr marL="1615745" indent="0">
              <a:buNone/>
              <a:defRPr sz="1414" b="1"/>
            </a:lvl5pPr>
            <a:lvl6pPr marL="2019681" indent="0">
              <a:buNone/>
              <a:defRPr sz="1414" b="1"/>
            </a:lvl6pPr>
            <a:lvl7pPr marL="2423617" indent="0">
              <a:buNone/>
              <a:defRPr sz="1414" b="1"/>
            </a:lvl7pPr>
            <a:lvl8pPr marL="2827553" indent="0">
              <a:buNone/>
              <a:defRPr sz="1414" b="1"/>
            </a:lvl8pPr>
            <a:lvl9pPr marL="3231490" indent="0">
              <a:buNone/>
              <a:defRPr sz="141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1924" y="2505075"/>
            <a:ext cx="455671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52914" y="1681163"/>
            <a:ext cx="4579158" cy="823912"/>
          </a:xfrm>
        </p:spPr>
        <p:txBody>
          <a:bodyPr anchor="b"/>
          <a:lstStyle>
            <a:lvl1pPr marL="0" indent="0">
              <a:buNone/>
              <a:defRPr sz="2120" b="1"/>
            </a:lvl1pPr>
            <a:lvl2pPr marL="403936" indent="0">
              <a:buNone/>
              <a:defRPr sz="1767" b="1"/>
            </a:lvl2pPr>
            <a:lvl3pPr marL="807872" indent="0">
              <a:buNone/>
              <a:defRPr sz="1590" b="1"/>
            </a:lvl3pPr>
            <a:lvl4pPr marL="1211809" indent="0">
              <a:buNone/>
              <a:defRPr sz="1414" b="1"/>
            </a:lvl4pPr>
            <a:lvl5pPr marL="1615745" indent="0">
              <a:buNone/>
              <a:defRPr sz="1414" b="1"/>
            </a:lvl5pPr>
            <a:lvl6pPr marL="2019681" indent="0">
              <a:buNone/>
              <a:defRPr sz="1414" b="1"/>
            </a:lvl6pPr>
            <a:lvl7pPr marL="2423617" indent="0">
              <a:buNone/>
              <a:defRPr sz="1414" b="1"/>
            </a:lvl7pPr>
            <a:lvl8pPr marL="2827553" indent="0">
              <a:buNone/>
              <a:defRPr sz="1414" b="1"/>
            </a:lvl8pPr>
            <a:lvl9pPr marL="3231490" indent="0">
              <a:buNone/>
              <a:defRPr sz="141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52914" y="2505075"/>
            <a:ext cx="457915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87D1D-9B4A-4A48-87BD-6C732B9DFEB8}" type="datetime1">
              <a:rPr lang="ru-RU" smtClean="0"/>
              <a:t>31.07.2018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241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E39A-154F-4CB7-A27C-89C5D58B11BA}" type="datetime1">
              <a:rPr lang="ru-RU" smtClean="0"/>
              <a:t>31.07.2018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382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80F41-6CEF-45C9-B7C5-628CBEC4ABB8}" type="datetime1">
              <a:rPr lang="ru-RU" smtClean="0"/>
              <a:t>31.07.2018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358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924" y="457200"/>
            <a:ext cx="3473988" cy="1600200"/>
          </a:xfrm>
        </p:spPr>
        <p:txBody>
          <a:bodyPr anchor="b"/>
          <a:lstStyle>
            <a:lvl1pPr>
              <a:defRPr sz="28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9158" y="987428"/>
            <a:ext cx="5452914" cy="4873625"/>
          </a:xfrm>
        </p:spPr>
        <p:txBody>
          <a:bodyPr/>
          <a:lstStyle>
            <a:lvl1pPr>
              <a:defRPr sz="2827"/>
            </a:lvl1pPr>
            <a:lvl2pPr>
              <a:defRPr sz="2474"/>
            </a:lvl2pPr>
            <a:lvl3pPr>
              <a:defRPr sz="2120"/>
            </a:lvl3pPr>
            <a:lvl4pPr>
              <a:defRPr sz="1767"/>
            </a:lvl4pPr>
            <a:lvl5pPr>
              <a:defRPr sz="1767"/>
            </a:lvl5pPr>
            <a:lvl6pPr>
              <a:defRPr sz="1767"/>
            </a:lvl6pPr>
            <a:lvl7pPr>
              <a:defRPr sz="1767"/>
            </a:lvl7pPr>
            <a:lvl8pPr>
              <a:defRPr sz="1767"/>
            </a:lvl8pPr>
            <a:lvl9pPr>
              <a:defRPr sz="176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1924" y="2057400"/>
            <a:ext cx="3473988" cy="3811588"/>
          </a:xfrm>
        </p:spPr>
        <p:txBody>
          <a:bodyPr/>
          <a:lstStyle>
            <a:lvl1pPr marL="0" indent="0">
              <a:buNone/>
              <a:defRPr sz="1414"/>
            </a:lvl1pPr>
            <a:lvl2pPr marL="403936" indent="0">
              <a:buNone/>
              <a:defRPr sz="1237"/>
            </a:lvl2pPr>
            <a:lvl3pPr marL="807872" indent="0">
              <a:buNone/>
              <a:defRPr sz="1060"/>
            </a:lvl3pPr>
            <a:lvl4pPr marL="1211809" indent="0">
              <a:buNone/>
              <a:defRPr sz="884"/>
            </a:lvl4pPr>
            <a:lvl5pPr marL="1615745" indent="0">
              <a:buNone/>
              <a:defRPr sz="884"/>
            </a:lvl5pPr>
            <a:lvl6pPr marL="2019681" indent="0">
              <a:buNone/>
              <a:defRPr sz="884"/>
            </a:lvl6pPr>
            <a:lvl7pPr marL="2423617" indent="0">
              <a:buNone/>
              <a:defRPr sz="884"/>
            </a:lvl7pPr>
            <a:lvl8pPr marL="2827553" indent="0">
              <a:buNone/>
              <a:defRPr sz="884"/>
            </a:lvl8pPr>
            <a:lvl9pPr marL="3231490" indent="0">
              <a:buNone/>
              <a:defRPr sz="884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34777-3ABE-4163-BDAA-CFDE8B893EEE}" type="datetime1">
              <a:rPr lang="ru-RU" smtClean="0"/>
              <a:t>31.07.2018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410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924" y="457200"/>
            <a:ext cx="3473988" cy="1600200"/>
          </a:xfrm>
        </p:spPr>
        <p:txBody>
          <a:bodyPr anchor="b"/>
          <a:lstStyle>
            <a:lvl1pPr>
              <a:defRPr sz="28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9158" y="987428"/>
            <a:ext cx="5452914" cy="4873625"/>
          </a:xfrm>
        </p:spPr>
        <p:txBody>
          <a:bodyPr anchor="t"/>
          <a:lstStyle>
            <a:lvl1pPr marL="0" indent="0">
              <a:buNone/>
              <a:defRPr sz="2827"/>
            </a:lvl1pPr>
            <a:lvl2pPr marL="403936" indent="0">
              <a:buNone/>
              <a:defRPr sz="2474"/>
            </a:lvl2pPr>
            <a:lvl3pPr marL="807872" indent="0">
              <a:buNone/>
              <a:defRPr sz="2120"/>
            </a:lvl3pPr>
            <a:lvl4pPr marL="1211809" indent="0">
              <a:buNone/>
              <a:defRPr sz="1767"/>
            </a:lvl4pPr>
            <a:lvl5pPr marL="1615745" indent="0">
              <a:buNone/>
              <a:defRPr sz="1767"/>
            </a:lvl5pPr>
            <a:lvl6pPr marL="2019681" indent="0">
              <a:buNone/>
              <a:defRPr sz="1767"/>
            </a:lvl6pPr>
            <a:lvl7pPr marL="2423617" indent="0">
              <a:buNone/>
              <a:defRPr sz="1767"/>
            </a:lvl7pPr>
            <a:lvl8pPr marL="2827553" indent="0">
              <a:buNone/>
              <a:defRPr sz="1767"/>
            </a:lvl8pPr>
            <a:lvl9pPr marL="3231490" indent="0">
              <a:buNone/>
              <a:defRPr sz="1767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1924" y="2057400"/>
            <a:ext cx="3473988" cy="3811588"/>
          </a:xfrm>
        </p:spPr>
        <p:txBody>
          <a:bodyPr/>
          <a:lstStyle>
            <a:lvl1pPr marL="0" indent="0">
              <a:buNone/>
              <a:defRPr sz="1414"/>
            </a:lvl1pPr>
            <a:lvl2pPr marL="403936" indent="0">
              <a:buNone/>
              <a:defRPr sz="1237"/>
            </a:lvl2pPr>
            <a:lvl3pPr marL="807872" indent="0">
              <a:buNone/>
              <a:defRPr sz="1060"/>
            </a:lvl3pPr>
            <a:lvl4pPr marL="1211809" indent="0">
              <a:buNone/>
              <a:defRPr sz="884"/>
            </a:lvl4pPr>
            <a:lvl5pPr marL="1615745" indent="0">
              <a:buNone/>
              <a:defRPr sz="884"/>
            </a:lvl5pPr>
            <a:lvl6pPr marL="2019681" indent="0">
              <a:buNone/>
              <a:defRPr sz="884"/>
            </a:lvl6pPr>
            <a:lvl7pPr marL="2423617" indent="0">
              <a:buNone/>
              <a:defRPr sz="884"/>
            </a:lvl7pPr>
            <a:lvl8pPr marL="2827553" indent="0">
              <a:buNone/>
              <a:defRPr sz="884"/>
            </a:lvl8pPr>
            <a:lvl9pPr marL="3231490" indent="0">
              <a:buNone/>
              <a:defRPr sz="884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21DC9-5BEB-4A74-B090-7F4EE36E1852}" type="datetime1">
              <a:rPr lang="ru-RU" smtClean="0"/>
              <a:t>31.07.2018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149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0519" y="365128"/>
            <a:ext cx="92901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519" y="1825625"/>
            <a:ext cx="92901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0519" y="6356353"/>
            <a:ext cx="2423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8217F-AB4B-4503-9387-B5FF0D05D560}" type="datetime1">
              <a:rPr lang="ru-RU" smtClean="0"/>
              <a:t>31.07.2018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67956" y="6356353"/>
            <a:ext cx="36352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07153" y="6356353"/>
            <a:ext cx="2423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7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807872" rtl="0" eaLnBrk="1" latinLnBrk="0" hangingPunct="1">
        <a:lnSpc>
          <a:spcPct val="90000"/>
        </a:lnSpc>
        <a:spcBef>
          <a:spcPct val="0"/>
        </a:spcBef>
        <a:buNone/>
        <a:defRPr sz="38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1968" indent="-201968" algn="l" defTabSz="807872" rtl="0" eaLnBrk="1" latinLnBrk="0" hangingPunct="1">
        <a:lnSpc>
          <a:spcPct val="90000"/>
        </a:lnSpc>
        <a:spcBef>
          <a:spcPts val="884"/>
        </a:spcBef>
        <a:buFont typeface="Arial" panose="020B0604020202020204" pitchFamily="34" charset="0"/>
        <a:buChar char="•"/>
        <a:defRPr sz="2474" kern="1200">
          <a:solidFill>
            <a:schemeClr val="tx1"/>
          </a:solidFill>
          <a:latin typeface="+mn-lt"/>
          <a:ea typeface="+mn-ea"/>
          <a:cs typeface="+mn-cs"/>
        </a:defRPr>
      </a:lvl1pPr>
      <a:lvl2pPr marL="605904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2120" kern="1200">
          <a:solidFill>
            <a:schemeClr val="tx1"/>
          </a:solidFill>
          <a:latin typeface="+mn-lt"/>
          <a:ea typeface="+mn-ea"/>
          <a:cs typeface="+mn-cs"/>
        </a:defRPr>
      </a:lvl2pPr>
      <a:lvl3pPr marL="1009841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767" kern="1200">
          <a:solidFill>
            <a:schemeClr val="tx1"/>
          </a:solidFill>
          <a:latin typeface="+mn-lt"/>
          <a:ea typeface="+mn-ea"/>
          <a:cs typeface="+mn-cs"/>
        </a:defRPr>
      </a:lvl3pPr>
      <a:lvl4pPr marL="1413777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4pPr>
      <a:lvl5pPr marL="1817713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5pPr>
      <a:lvl6pPr marL="2221649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6pPr>
      <a:lvl7pPr marL="2625585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7pPr>
      <a:lvl8pPr marL="3029522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8pPr>
      <a:lvl9pPr marL="3433458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1pPr>
      <a:lvl2pPr marL="403936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2pPr>
      <a:lvl3pPr marL="807872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3pPr>
      <a:lvl4pPr marL="1211809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4pPr>
      <a:lvl5pPr marL="1615745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5pPr>
      <a:lvl6pPr marL="2019681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6pPr>
      <a:lvl7pPr marL="2423617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7pPr>
      <a:lvl8pPr marL="2827553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8pPr>
      <a:lvl9pPr marL="3231490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if.org/news_centre/publications/eif_wp_42.pdf" TargetMode="Externa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if.org/news_centre/publications/eif_wp_42.pdf" TargetMode="External"/><Relationship Id="rId7" Type="http://schemas.openxmlformats.org/officeDocument/2006/relationships/chart" Target="../charts/chart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6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ecd-ilibrary.org/industry-and-services/financing-smes-and-entrepreneurs-2013_fin_sme_ent-2013-en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ecd-ilibrary.org/industry-and-services/financing-smes-and-entrepreneurs-2013_fin_sme_ent-2013-en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" y="0"/>
            <a:ext cx="10770541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920966" y="3921732"/>
            <a:ext cx="773103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chemeClr val="accent1"/>
                </a:solidFill>
              </a:rPr>
              <a:t>Аналитический обзор</a:t>
            </a:r>
            <a:endParaRPr lang="en-US" sz="3600" b="1" dirty="0">
              <a:solidFill>
                <a:schemeClr val="accent1"/>
              </a:solidFill>
            </a:endParaRPr>
          </a:p>
          <a:p>
            <a:r>
              <a:rPr lang="ru-RU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</a:t>
            </a:r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рактики выдачи портфельных гарантий</a:t>
            </a:r>
            <a:endParaRPr lang="ru-RU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1368287" y="3683001"/>
            <a:ext cx="360003" cy="1590305"/>
            <a:chOff x="1355587" y="3683001"/>
            <a:chExt cx="360003" cy="1590305"/>
          </a:xfrm>
        </p:grpSpPr>
        <p:sp>
          <p:nvSpPr>
            <p:cNvPr id="6" name="Блок-схема: задержка 5"/>
            <p:cNvSpPr/>
            <p:nvPr/>
          </p:nvSpPr>
          <p:spPr>
            <a:xfrm rot="16200000">
              <a:off x="1385877" y="4418503"/>
              <a:ext cx="299424" cy="360002"/>
            </a:xfrm>
            <a:prstGeom prst="flowChartDelay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3" name="Блок-схема: сохраненные данные 2"/>
            <p:cNvSpPr/>
            <p:nvPr/>
          </p:nvSpPr>
          <p:spPr>
            <a:xfrm rot="5400000">
              <a:off x="1076734" y="3961854"/>
              <a:ext cx="917705" cy="360000"/>
            </a:xfrm>
            <a:prstGeom prst="flowChartOnlineStorag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grpSp>
          <p:nvGrpSpPr>
            <p:cNvPr id="13" name="Группа 12"/>
            <p:cNvGrpSpPr/>
            <p:nvPr/>
          </p:nvGrpSpPr>
          <p:grpSpPr>
            <a:xfrm>
              <a:off x="1355587" y="4597532"/>
              <a:ext cx="360002" cy="675774"/>
              <a:chOff x="1355587" y="4597532"/>
              <a:chExt cx="360002" cy="675774"/>
            </a:xfrm>
          </p:grpSpPr>
          <p:sp>
            <p:nvSpPr>
              <p:cNvPr id="10" name="Блок-схема: задержка 9"/>
              <p:cNvSpPr/>
              <p:nvPr/>
            </p:nvSpPr>
            <p:spPr>
              <a:xfrm rot="16200000">
                <a:off x="1385876" y="4567243"/>
                <a:ext cx="299424" cy="360002"/>
              </a:xfrm>
              <a:prstGeom prst="flowChartDelay">
                <a:avLst/>
              </a:prstGeom>
              <a:ln>
                <a:noFill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11" name="Прямоугольник 10"/>
              <p:cNvSpPr/>
              <p:nvPr/>
            </p:nvSpPr>
            <p:spPr>
              <a:xfrm>
                <a:off x="1355587" y="4860927"/>
                <a:ext cx="360000" cy="412379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3931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0770541" cy="6858000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432000" y="368602"/>
            <a:ext cx="8624914" cy="6693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8078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8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Классификация схем портфельного гарантирования</a:t>
            </a:r>
          </a:p>
          <a:p>
            <a:r>
              <a:rPr lang="ru-RU" sz="2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 точки зрения ограничения размера портфеля</a:t>
            </a:r>
            <a:endParaRPr lang="ru-RU" sz="24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797143" y="6356353"/>
            <a:ext cx="770557" cy="365125"/>
          </a:xfrm>
        </p:spPr>
        <p:txBody>
          <a:bodyPr/>
          <a:lstStyle/>
          <a:p>
            <a:fld id="{92118A34-E63D-4F5A-9591-B69D821C3137}" type="slidenum">
              <a:rPr lang="ru-RU" sz="2000" b="1" smtClean="0">
                <a:solidFill>
                  <a:schemeClr val="bg1"/>
                </a:solidFill>
              </a:rPr>
              <a:t>10</a:t>
            </a:fld>
            <a:endParaRPr lang="ru-RU" sz="2000" b="1" dirty="0">
              <a:solidFill>
                <a:schemeClr val="bg1"/>
              </a:solidFill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 flipV="1">
            <a:off x="561975" y="2763156"/>
            <a:ext cx="0" cy="30670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561975" y="5830206"/>
            <a:ext cx="44958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24032" y="5924393"/>
            <a:ext cx="3976567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1600" dirty="0" smtClean="0"/>
              <a:t>размер портфеля</a:t>
            </a:r>
            <a:endParaRPr lang="ru-RU" sz="16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691950" y="3034424"/>
            <a:ext cx="4203900" cy="26814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2583542" y="4325255"/>
            <a:ext cx="2312308" cy="139065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flipV="1">
            <a:off x="2576286" y="2848881"/>
            <a:ext cx="0" cy="2981325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 rot="16200000">
            <a:off x="426175" y="4244181"/>
            <a:ext cx="2323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Риск банка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836053" y="3535557"/>
            <a:ext cx="1792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Риск банка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648204" y="4744357"/>
            <a:ext cx="21968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Размер гарантии</a:t>
            </a:r>
          </a:p>
          <a:p>
            <a:pPr algn="ctr"/>
            <a:r>
              <a:rPr lang="ru-RU" dirty="0" smtClean="0"/>
              <a:t>Риск гаранта</a:t>
            </a:r>
            <a:endParaRPr lang="ru-RU" dirty="0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561975" y="4325255"/>
            <a:ext cx="4480634" cy="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042609" y="4136215"/>
            <a:ext cx="1152000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1400" i="1" dirty="0" smtClean="0"/>
              <a:t>Уровень ограничения</a:t>
            </a:r>
          </a:p>
          <a:p>
            <a:pPr algn="ctr"/>
            <a:r>
              <a:rPr lang="ru-RU" sz="1400" i="1" dirty="0" smtClean="0"/>
              <a:t>(</a:t>
            </a:r>
            <a:r>
              <a:rPr lang="en-US" sz="1400" i="1" dirty="0" smtClean="0"/>
              <a:t>Cap</a:t>
            </a:r>
            <a:r>
              <a:rPr lang="ru-RU" sz="1400" i="1" dirty="0" smtClean="0"/>
              <a:t>)</a:t>
            </a:r>
            <a:endParaRPr lang="ru-RU" sz="1400" i="1" dirty="0"/>
          </a:p>
        </p:txBody>
      </p:sp>
      <p:sp>
        <p:nvSpPr>
          <p:cNvPr id="35" name="TextBox 34"/>
          <p:cNvSpPr txBox="1"/>
          <p:nvPr/>
        </p:nvSpPr>
        <p:spPr>
          <a:xfrm rot="16200000">
            <a:off x="-953366" y="4173570"/>
            <a:ext cx="2524512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C00000"/>
                </a:solidFill>
              </a:rPr>
              <a:t>больше</a:t>
            </a:r>
            <a:r>
              <a:rPr lang="ru-RU" sz="1600" dirty="0" smtClean="0"/>
              <a:t>   риск   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</a:rPr>
              <a:t>меньше</a:t>
            </a:r>
            <a:endParaRPr lang="ru-RU" sz="16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261463" y="3021872"/>
            <a:ext cx="4371703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dirty="0" smtClean="0"/>
              <a:t>На каждый банк устанавливается максимальный размер портфеля (лимит), который может </a:t>
            </a:r>
            <a:r>
              <a:rPr lang="ru-RU" dirty="0" err="1" smtClean="0"/>
              <a:t>прогарантирован</a:t>
            </a:r>
            <a:r>
              <a:rPr lang="ru-RU" dirty="0" smtClean="0"/>
              <a:t>. </a:t>
            </a:r>
            <a:r>
              <a:rPr lang="ru-RU" b="1" dirty="0" smtClean="0"/>
              <a:t>Свыше лимита кредиты не гарантируются</a:t>
            </a:r>
            <a:endParaRPr lang="ru-RU" b="1" dirty="0"/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dirty="0" smtClean="0"/>
              <a:t>По каждому дефолту в рамках лимита </a:t>
            </a:r>
            <a:r>
              <a:rPr lang="en-US" dirty="0" smtClean="0"/>
              <a:t>[Y]% (</a:t>
            </a:r>
            <a:r>
              <a:rPr lang="ru-RU" dirty="0" smtClean="0"/>
              <a:t>уровень гарантии</a:t>
            </a:r>
            <a:r>
              <a:rPr lang="en-US" dirty="0" smtClean="0"/>
              <a:t>)</a:t>
            </a:r>
            <a:r>
              <a:rPr lang="ru-RU" dirty="0" smtClean="0"/>
              <a:t> убытков возмещается банку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640113" y="2307771"/>
            <a:ext cx="20936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i="1" dirty="0" smtClean="0"/>
              <a:t>Уровень гарантии от суммы кредита</a:t>
            </a:r>
            <a:r>
              <a:rPr lang="en-US" sz="1400" i="1" dirty="0" smtClean="0"/>
              <a:t> </a:t>
            </a:r>
            <a:r>
              <a:rPr lang="en-US" sz="1400" b="1" i="1" dirty="0" smtClean="0"/>
              <a:t>(Y%)</a:t>
            </a:r>
            <a:endParaRPr lang="ru-RU" sz="1400" b="1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1463048" y="1277715"/>
            <a:ext cx="7843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accent1"/>
                </a:solidFill>
              </a:rPr>
              <a:t>С </a:t>
            </a:r>
            <a:r>
              <a:rPr lang="ru-RU" b="1" dirty="0" smtClean="0">
                <a:solidFill>
                  <a:schemeClr val="accent1"/>
                </a:solidFill>
              </a:rPr>
              <a:t>ограничением (</a:t>
            </a:r>
            <a:r>
              <a:rPr lang="en-US" b="1" dirty="0" smtClean="0">
                <a:solidFill>
                  <a:schemeClr val="accent1"/>
                </a:solidFill>
              </a:rPr>
              <a:t>Capped</a:t>
            </a:r>
            <a:r>
              <a:rPr lang="ru-RU" b="1" dirty="0" smtClean="0">
                <a:solidFill>
                  <a:schemeClr val="accent1"/>
                </a:solidFill>
              </a:rPr>
              <a:t>)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92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0770541" cy="6858000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432000" y="368602"/>
            <a:ext cx="8639429" cy="6693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8078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8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Классификация схем портфельного гарантирования</a:t>
            </a:r>
          </a:p>
          <a:p>
            <a:r>
              <a:rPr lang="ru-RU" sz="2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 точки зрения разделения убытков</a:t>
            </a: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ru-RU" sz="24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797143" y="6356353"/>
            <a:ext cx="770557" cy="365125"/>
          </a:xfrm>
        </p:spPr>
        <p:txBody>
          <a:bodyPr/>
          <a:lstStyle/>
          <a:p>
            <a:fld id="{92118A34-E63D-4F5A-9591-B69D821C3137}" type="slidenum">
              <a:rPr lang="ru-RU" sz="2000" b="1" smtClean="0">
                <a:solidFill>
                  <a:schemeClr val="bg1"/>
                </a:solidFill>
              </a:rPr>
              <a:t>11</a:t>
            </a:fld>
            <a:endParaRPr lang="ru-RU" sz="2000" b="1" dirty="0">
              <a:solidFill>
                <a:schemeClr val="bg1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561975" y="2763156"/>
            <a:ext cx="0" cy="30670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61975" y="5830206"/>
            <a:ext cx="44958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824032" y="5924393"/>
            <a:ext cx="3976567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1600" dirty="0" smtClean="0"/>
              <a:t>размер портфеля</a:t>
            </a:r>
            <a:endParaRPr lang="ru-RU" sz="16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91950" y="3034424"/>
            <a:ext cx="4203900" cy="26814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583542" y="3034424"/>
            <a:ext cx="2312308" cy="268148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V="1">
            <a:off x="2576286" y="2848881"/>
            <a:ext cx="0" cy="2981325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 rot="16200000">
            <a:off x="426175" y="4244181"/>
            <a:ext cx="2323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Риск банка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648204" y="4047673"/>
            <a:ext cx="21968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Размер гарантии</a:t>
            </a:r>
          </a:p>
          <a:p>
            <a:pPr algn="ctr"/>
            <a:r>
              <a:rPr lang="ru-RU" dirty="0" smtClean="0"/>
              <a:t>Риск гаранта</a:t>
            </a:r>
            <a:endParaRPr lang="ru-RU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2583542" y="3379334"/>
            <a:ext cx="3611067" cy="1977353"/>
            <a:chOff x="2583542" y="3379334"/>
            <a:chExt cx="3611067" cy="1977353"/>
          </a:xfrm>
        </p:grpSpPr>
        <p:cxnSp>
          <p:nvCxnSpPr>
            <p:cNvPr id="17" name="Прямая соединительная линия 16"/>
            <p:cNvCxnSpPr/>
            <p:nvPr/>
          </p:nvCxnSpPr>
          <p:spPr>
            <a:xfrm flipV="1">
              <a:off x="2583542" y="4876800"/>
              <a:ext cx="2474233" cy="6369"/>
            </a:xfrm>
            <a:prstGeom prst="line">
              <a:avLst/>
            </a:prstGeom>
            <a:ln w="28575">
              <a:solidFill>
                <a:srgbClr val="C0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flipV="1">
              <a:off x="2583542" y="3912341"/>
              <a:ext cx="2474233" cy="6369"/>
            </a:xfrm>
            <a:prstGeom prst="line">
              <a:avLst/>
            </a:prstGeom>
            <a:ln w="28575">
              <a:solidFill>
                <a:srgbClr val="C0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5042609" y="4295869"/>
              <a:ext cx="1152000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ru-RU" sz="1400" i="1" dirty="0" smtClean="0">
                  <a:solidFill>
                    <a:srgbClr val="C00000"/>
                  </a:solidFill>
                </a:rPr>
                <a:t>Гарант 2</a:t>
              </a:r>
              <a:endParaRPr lang="ru-RU" sz="1400" i="1" dirty="0">
                <a:solidFill>
                  <a:srgbClr val="C0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042609" y="5141243"/>
              <a:ext cx="1152000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ru-RU" sz="1400" i="1" dirty="0" smtClean="0">
                  <a:solidFill>
                    <a:srgbClr val="C00000"/>
                  </a:solidFill>
                </a:rPr>
                <a:t>Гарант 1</a:t>
              </a:r>
              <a:endParaRPr lang="ru-RU" sz="1400" i="1" dirty="0">
                <a:solidFill>
                  <a:srgbClr val="C00000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019401" y="3379334"/>
              <a:ext cx="1152000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ru-RU" sz="1400" i="1" dirty="0" smtClean="0">
                  <a:solidFill>
                    <a:srgbClr val="C00000"/>
                  </a:solidFill>
                </a:rPr>
                <a:t>Гарант 3</a:t>
              </a:r>
              <a:endParaRPr lang="ru-RU" sz="1400" i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 rot="16200000">
            <a:off x="-953366" y="4173570"/>
            <a:ext cx="2524512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C00000"/>
                </a:solidFill>
              </a:rPr>
              <a:t>больше</a:t>
            </a:r>
            <a:r>
              <a:rPr lang="ru-RU" sz="1600" dirty="0" smtClean="0"/>
              <a:t>   риск   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</a:rPr>
              <a:t>меньше</a:t>
            </a:r>
            <a:endParaRPr lang="ru-RU" sz="16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261463" y="3021872"/>
            <a:ext cx="4371703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dirty="0" smtClean="0"/>
              <a:t>Лимит на банк не устанавливается. </a:t>
            </a:r>
            <a:r>
              <a:rPr lang="ru-RU" b="1" dirty="0" smtClean="0"/>
              <a:t>Любой размер портфеля может быть </a:t>
            </a:r>
            <a:r>
              <a:rPr lang="ru-RU" b="1" dirty="0" err="1" smtClean="0"/>
              <a:t>прогарантирован</a:t>
            </a:r>
            <a:endParaRPr lang="ru-RU" b="1" dirty="0"/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dirty="0" smtClean="0"/>
              <a:t>По каждому дефолту в рамках лимита </a:t>
            </a:r>
            <a:r>
              <a:rPr lang="en-US" dirty="0" smtClean="0"/>
              <a:t>[Y]% (</a:t>
            </a:r>
            <a:r>
              <a:rPr lang="ru-RU" dirty="0" smtClean="0"/>
              <a:t>уровень гарантии</a:t>
            </a:r>
            <a:r>
              <a:rPr lang="en-US" dirty="0" smtClean="0"/>
              <a:t>)</a:t>
            </a:r>
            <a:r>
              <a:rPr lang="ru-RU" dirty="0" smtClean="0"/>
              <a:t> убытков возмещается банку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61463" y="5342138"/>
            <a:ext cx="4371703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i="1" dirty="0" smtClean="0">
                <a:solidFill>
                  <a:srgbClr val="C00000"/>
                </a:solidFill>
              </a:rPr>
              <a:t>При такой схеме могут участвовать несколько гарантов (например, 1-й транш – местный фонд, 2-й транш – международный фонд и т.д.)</a:t>
            </a:r>
            <a:endParaRPr lang="ru-RU" sz="1300" i="1" dirty="0">
              <a:solidFill>
                <a:srgbClr val="C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640113" y="2307771"/>
            <a:ext cx="20936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i="1" dirty="0" smtClean="0"/>
              <a:t>Уровень гарантии от суммы кредита</a:t>
            </a:r>
            <a:r>
              <a:rPr lang="en-US" sz="1400" i="1" dirty="0" smtClean="0"/>
              <a:t> </a:t>
            </a:r>
            <a:r>
              <a:rPr lang="en-US" sz="1400" b="1" i="1" dirty="0" smtClean="0"/>
              <a:t>(Y%)</a:t>
            </a:r>
            <a:endParaRPr lang="ru-RU" sz="1400" b="1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1463048" y="1277715"/>
            <a:ext cx="7843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accent1"/>
                </a:solidFill>
              </a:rPr>
              <a:t>Без </a:t>
            </a:r>
            <a:r>
              <a:rPr lang="ru-RU" b="1" dirty="0" smtClean="0">
                <a:solidFill>
                  <a:schemeClr val="accent1"/>
                </a:solidFill>
              </a:rPr>
              <a:t>ограничения (</a:t>
            </a:r>
            <a:r>
              <a:rPr lang="en-US" b="1" dirty="0" smtClean="0">
                <a:solidFill>
                  <a:schemeClr val="accent1"/>
                </a:solidFill>
              </a:rPr>
              <a:t>Uncapped</a:t>
            </a:r>
            <a:r>
              <a:rPr lang="ru-RU" b="1" dirty="0" smtClean="0">
                <a:solidFill>
                  <a:schemeClr val="accent1"/>
                </a:solidFill>
              </a:rPr>
              <a:t>)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777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0770541" cy="6858000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432000" y="368602"/>
            <a:ext cx="8078391" cy="6693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8078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8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Опыт 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British Business Bank</a:t>
            </a:r>
          </a:p>
          <a:p>
            <a:r>
              <a:rPr lang="ru-RU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Программа гарантирования </a:t>
            </a:r>
            <a:r>
              <a:rPr lang="en-US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ENABLE</a:t>
            </a:r>
            <a:endParaRPr lang="ru-RU" sz="20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797143" y="6356353"/>
            <a:ext cx="770557" cy="365125"/>
          </a:xfrm>
        </p:spPr>
        <p:txBody>
          <a:bodyPr/>
          <a:lstStyle/>
          <a:p>
            <a:fld id="{92118A34-E63D-4F5A-9591-B69D821C3137}" type="slidenum">
              <a:rPr lang="ru-RU" sz="2000" b="1" smtClean="0">
                <a:solidFill>
                  <a:schemeClr val="bg1"/>
                </a:solidFill>
              </a:rPr>
              <a:t>12</a:t>
            </a:fld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64309" y="1269725"/>
            <a:ext cx="10417905" cy="1044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2520000" rtlCol="0" anchor="ctr"/>
          <a:lstStyle/>
          <a:p>
            <a:pPr marL="196850" indent="-196850"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chemeClr val="tx1"/>
                </a:solidFill>
              </a:rPr>
              <a:t>Программа запущена в 2014 году</a:t>
            </a:r>
          </a:p>
          <a:p>
            <a:pPr marL="196850" indent="-196850"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chemeClr val="tx1"/>
                </a:solidFill>
              </a:rPr>
              <a:t>Результаты:</a:t>
            </a:r>
          </a:p>
          <a:p>
            <a:pPr marL="355600" lvl="1" indent="-177800">
              <a:buFont typeface="Century Gothic" panose="020B0502020202020204" pitchFamily="34" charset="0"/>
              <a:buChar char="−"/>
            </a:pPr>
            <a:r>
              <a:rPr lang="en-US" sz="1600" b="1" dirty="0" smtClean="0">
                <a:solidFill>
                  <a:schemeClr val="tx1"/>
                </a:solidFill>
              </a:rPr>
              <a:t>6 </a:t>
            </a:r>
            <a:r>
              <a:rPr lang="ru-RU" sz="1600" b="1" dirty="0" smtClean="0">
                <a:solidFill>
                  <a:schemeClr val="tx1"/>
                </a:solidFill>
              </a:rPr>
              <a:t>сделок с </a:t>
            </a:r>
            <a:r>
              <a:rPr lang="ru-RU" sz="1600" b="1" dirty="0" err="1" smtClean="0">
                <a:solidFill>
                  <a:schemeClr val="tx1"/>
                </a:solidFill>
              </a:rPr>
              <a:t>фин.институами</a:t>
            </a:r>
            <a:r>
              <a:rPr lang="ru-RU" sz="1600" b="1" dirty="0">
                <a:solidFill>
                  <a:schemeClr val="tx1"/>
                </a:solidFill>
              </a:rPr>
              <a:t>, сумма сделок £</a:t>
            </a:r>
            <a:r>
              <a:rPr lang="ru-RU" sz="1600" b="1" dirty="0" smtClean="0">
                <a:solidFill>
                  <a:schemeClr val="tx1"/>
                </a:solidFill>
              </a:rPr>
              <a:t>300 млн. </a:t>
            </a:r>
          </a:p>
          <a:p>
            <a:pPr marL="355600" lvl="1" indent="-177800">
              <a:buFont typeface="Century Gothic" panose="020B0502020202020204" pitchFamily="34" charset="0"/>
              <a:buChar char="−"/>
            </a:pPr>
            <a:r>
              <a:rPr lang="ru-RU" sz="1600" b="1" dirty="0" smtClean="0">
                <a:solidFill>
                  <a:schemeClr val="tx1"/>
                </a:solidFill>
              </a:rPr>
              <a:t>12 000 предпринимателей поддержано</a:t>
            </a:r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1030" name="Picture 6" descr="ÐÐ°ÑÑÐ¸Ð½ÐºÐ¸ Ð¿Ð¾ Ð·Ð°Ð¿ÑÐ¾ÑÑ british business bank enable programme result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936" y="1344201"/>
            <a:ext cx="1440000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164309" y="2512532"/>
            <a:ext cx="2448000" cy="370296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>
              <a:spcAft>
                <a:spcPts val="600"/>
              </a:spcAft>
            </a:pPr>
            <a:r>
              <a:rPr lang="ru-RU" sz="1400" b="1" dirty="0"/>
              <a:t>Цели программы</a:t>
            </a:r>
          </a:p>
          <a:p>
            <a:pPr marL="82550" indent="-82550">
              <a:spcAft>
                <a:spcPts val="600"/>
              </a:spcAft>
              <a:buFontTx/>
              <a:buChar char="-"/>
            </a:pPr>
            <a:r>
              <a:rPr lang="ru-RU" sz="1200" i="1" dirty="0"/>
              <a:t>Предоставление финансирования МСБ, субъектам МСБ с опытом деятельности менее 5 лет, быстрорастущим субъектам МСБ</a:t>
            </a:r>
          </a:p>
          <a:p>
            <a:pPr marL="82550" indent="-82550">
              <a:spcAft>
                <a:spcPts val="600"/>
              </a:spcAft>
              <a:buFontTx/>
              <a:buChar char="-"/>
            </a:pPr>
            <a:r>
              <a:rPr lang="ru-RU" sz="1200" i="1" dirty="0"/>
              <a:t>Увеличение кредитования МСБ банками-партнерами</a:t>
            </a:r>
          </a:p>
          <a:p>
            <a:pPr marL="82550" indent="-82550">
              <a:spcAft>
                <a:spcPts val="600"/>
              </a:spcAft>
              <a:buFontTx/>
              <a:buChar char="-"/>
            </a:pPr>
            <a:r>
              <a:rPr lang="ru-RU" sz="1200" i="1" dirty="0"/>
              <a:t>Увеличение доли кредитования МСБ в рамках текущей деятельности банков-партнеров</a:t>
            </a:r>
          </a:p>
          <a:p>
            <a:pPr marL="82550" indent="-82550">
              <a:spcAft>
                <a:spcPts val="600"/>
              </a:spcAft>
              <a:buFontTx/>
              <a:buChar char="-"/>
            </a:pPr>
            <a:r>
              <a:rPr lang="ru-RU" sz="1200" i="1" dirty="0"/>
              <a:t>Увеличение кредитования, которое было бы невозможно без гарантии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2818844" y="2512533"/>
            <a:ext cx="2448000" cy="370296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>
              <a:spcAft>
                <a:spcPts val="600"/>
              </a:spcAft>
            </a:pPr>
            <a:r>
              <a:rPr lang="ru-RU" sz="1400" b="1" dirty="0"/>
              <a:t>Требования к </a:t>
            </a:r>
            <a:r>
              <a:rPr lang="ru-RU" sz="1400" b="1" dirty="0" smtClean="0"/>
              <a:t>БВУ</a:t>
            </a:r>
          </a:p>
          <a:p>
            <a:pPr marL="82550" indent="-82550">
              <a:spcAft>
                <a:spcPts val="600"/>
              </a:spcAft>
              <a:buFont typeface="Century Gothic" panose="020B0502020202020204" pitchFamily="34" charset="0"/>
              <a:buChar char="−"/>
            </a:pPr>
            <a:r>
              <a:rPr lang="ru-RU" sz="1200" i="1" dirty="0"/>
              <a:t>Наличие опыта предоставления кредитов или другого долгового финансирования МСБ</a:t>
            </a:r>
          </a:p>
          <a:p>
            <a:pPr marL="82550" indent="-82550">
              <a:spcAft>
                <a:spcPts val="600"/>
              </a:spcAft>
              <a:buFont typeface="Century Gothic" panose="020B0502020202020204" pitchFamily="34" charset="0"/>
              <a:buChar char="−"/>
            </a:pPr>
            <a:r>
              <a:rPr lang="ru-RU" sz="1200" i="1" dirty="0"/>
              <a:t>Наличие статистики по портфелю и вероятности дефолта</a:t>
            </a:r>
          </a:p>
          <a:p>
            <a:pPr marL="82550" indent="-82550">
              <a:spcAft>
                <a:spcPts val="600"/>
              </a:spcAft>
              <a:buFont typeface="Century Gothic" panose="020B0502020202020204" pitchFamily="34" charset="0"/>
              <a:buChar char="−"/>
            </a:pPr>
            <a:r>
              <a:rPr lang="ru-RU" sz="1200" i="1" dirty="0"/>
              <a:t>Текущая и потенциальная прибыльность</a:t>
            </a:r>
          </a:p>
          <a:p>
            <a:pPr marL="82550" indent="-82550">
              <a:spcAft>
                <a:spcPts val="600"/>
              </a:spcAft>
              <a:buFont typeface="Century Gothic" panose="020B0502020202020204" pitchFamily="34" charset="0"/>
              <a:buChar char="−"/>
            </a:pPr>
            <a:r>
              <a:rPr lang="ru-RU" sz="1200" i="1" dirty="0"/>
              <a:t>Наличие процедур управления и кредитования</a:t>
            </a:r>
          </a:p>
          <a:p>
            <a:pPr marL="82550" indent="-82550">
              <a:spcAft>
                <a:spcPts val="600"/>
              </a:spcAft>
              <a:buFont typeface="Century Gothic" panose="020B0502020202020204" pitchFamily="34" charset="0"/>
              <a:buChar char="−"/>
            </a:pPr>
            <a:r>
              <a:rPr lang="ru-RU" sz="1200" i="1" dirty="0"/>
              <a:t>Качественный риск менеджмент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8127914" y="2512533"/>
            <a:ext cx="2448000" cy="370296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>
              <a:spcAft>
                <a:spcPts val="600"/>
              </a:spcAft>
            </a:pPr>
            <a:r>
              <a:rPr lang="ru-RU" sz="1400" b="1" dirty="0" smtClean="0"/>
              <a:t>Условия гарантии</a:t>
            </a:r>
          </a:p>
          <a:p>
            <a:pPr marL="107950" indent="-107950">
              <a:spcAft>
                <a:spcPts val="600"/>
              </a:spcAft>
              <a:buFont typeface="Century Gothic" panose="020B0502020202020204" pitchFamily="34" charset="0"/>
              <a:buChar char="−"/>
            </a:pPr>
            <a:r>
              <a:rPr lang="ru-RU" sz="1400" dirty="0"/>
              <a:t>Убыток второй </a:t>
            </a:r>
            <a:r>
              <a:rPr lang="ru-RU" sz="1400" dirty="0" smtClean="0"/>
              <a:t>очереди (</a:t>
            </a:r>
            <a:r>
              <a:rPr lang="en-US" sz="1400" dirty="0"/>
              <a:t>Second-loss</a:t>
            </a:r>
            <a:r>
              <a:rPr lang="ru-RU" sz="1400" dirty="0" smtClean="0"/>
              <a:t>)</a:t>
            </a:r>
            <a:endParaRPr lang="en-US" sz="1400" dirty="0" smtClean="0"/>
          </a:p>
          <a:p>
            <a:pPr marL="107950" indent="-107950">
              <a:spcAft>
                <a:spcPts val="600"/>
              </a:spcAft>
              <a:buFont typeface="Century Gothic" panose="020B0502020202020204" pitchFamily="34" charset="0"/>
              <a:buChar char="−"/>
            </a:pPr>
            <a:r>
              <a:rPr lang="ru-RU" sz="1400" dirty="0" smtClean="0"/>
              <a:t>Гарантия предоставляется банку </a:t>
            </a:r>
            <a:r>
              <a:rPr lang="ru-RU" sz="1400" dirty="0" err="1" smtClean="0"/>
              <a:t>возмездно</a:t>
            </a:r>
            <a:r>
              <a:rPr lang="ru-RU" sz="1400" dirty="0" smtClean="0"/>
              <a:t> (размер комиссии зависит от банка)</a:t>
            </a:r>
          </a:p>
          <a:p>
            <a:pPr marL="107950" indent="-107950">
              <a:spcAft>
                <a:spcPts val="600"/>
              </a:spcAft>
              <a:buFont typeface="Century Gothic" panose="020B0502020202020204" pitchFamily="34" charset="0"/>
              <a:buChar char="−"/>
            </a:pPr>
            <a:r>
              <a:rPr lang="ru-RU" sz="1400" dirty="0" smtClean="0"/>
              <a:t>Размер гарантии четко не установлен </a:t>
            </a:r>
            <a:r>
              <a:rPr lang="ru-RU" sz="1400" dirty="0"/>
              <a:t>(зависит от </a:t>
            </a:r>
            <a:r>
              <a:rPr lang="ru-RU" sz="1400" dirty="0" smtClean="0"/>
              <a:t>банка; </a:t>
            </a:r>
            <a:r>
              <a:rPr lang="ru-RU" sz="1400" dirty="0" err="1" smtClean="0"/>
              <a:t>справочно</a:t>
            </a:r>
            <a:r>
              <a:rPr lang="ru-RU" sz="1400" dirty="0" smtClean="0"/>
              <a:t>: по другим гарантиям</a:t>
            </a:r>
            <a:r>
              <a:rPr lang="en-US" sz="1400" dirty="0" smtClean="0"/>
              <a:t> </a:t>
            </a:r>
            <a:r>
              <a:rPr lang="ru-RU" sz="1400" dirty="0" smtClean="0"/>
              <a:t>размер 75%)</a:t>
            </a:r>
            <a:endParaRPr lang="ru-RU" sz="1400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5498779" y="2512533"/>
            <a:ext cx="2448000" cy="370296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>
              <a:spcAft>
                <a:spcPts val="300"/>
              </a:spcAft>
            </a:pPr>
            <a:r>
              <a:rPr lang="ru-RU" sz="1400" b="1" dirty="0"/>
              <a:t>Требования к </a:t>
            </a:r>
            <a:r>
              <a:rPr lang="ru-RU" sz="1400" b="1" dirty="0" smtClean="0"/>
              <a:t>портфелю</a:t>
            </a:r>
          </a:p>
          <a:p>
            <a:pPr marL="82550" indent="-82550">
              <a:spcAft>
                <a:spcPts val="300"/>
              </a:spcAft>
              <a:buFont typeface="Century Gothic" panose="020B0502020202020204" pitchFamily="34" charset="0"/>
              <a:buChar char="−"/>
            </a:pPr>
            <a:r>
              <a:rPr lang="ru-RU" sz="1100" dirty="0" smtClean="0"/>
              <a:t>Банк должен обеспечить мин. 250 заемщиков и портфель гарантий </a:t>
            </a:r>
            <a:r>
              <a:rPr lang="ru-RU" sz="1100" dirty="0" smtClean="0">
                <a:solidFill>
                  <a:schemeClr val="tx1"/>
                </a:solidFill>
              </a:rPr>
              <a:t>£75 </a:t>
            </a:r>
            <a:r>
              <a:rPr lang="ru-RU" sz="1100" dirty="0">
                <a:solidFill>
                  <a:schemeClr val="tx1"/>
                </a:solidFill>
              </a:rPr>
              <a:t>млн. </a:t>
            </a:r>
            <a:r>
              <a:rPr lang="ru-RU" sz="1100" dirty="0" smtClean="0">
                <a:solidFill>
                  <a:schemeClr val="tx1"/>
                </a:solidFill>
              </a:rPr>
              <a:t>в течение 6-12 мес.</a:t>
            </a:r>
          </a:p>
          <a:p>
            <a:pPr marL="82550" indent="-82550">
              <a:spcAft>
                <a:spcPts val="300"/>
              </a:spcAft>
              <a:buFont typeface="Century Gothic" panose="020B0502020202020204" pitchFamily="34" charset="0"/>
              <a:buChar char="−"/>
            </a:pPr>
            <a:r>
              <a:rPr lang="ru-RU" sz="1100" dirty="0" smtClean="0"/>
              <a:t>Заемщик является субъектом МСБ и действует в Великобритании</a:t>
            </a:r>
          </a:p>
          <a:p>
            <a:pPr marL="82550" indent="-82550">
              <a:spcAft>
                <a:spcPts val="300"/>
              </a:spcAft>
              <a:buFont typeface="Century Gothic" panose="020B0502020202020204" pitchFamily="34" charset="0"/>
              <a:buChar char="−"/>
            </a:pPr>
            <a:r>
              <a:rPr lang="ru-RU" sz="1100" dirty="0" smtClean="0"/>
              <a:t>Как минимум, один платеж ОД и % должен быть сделан и без просрочки</a:t>
            </a:r>
          </a:p>
          <a:p>
            <a:pPr marL="82550" indent="-82550">
              <a:spcAft>
                <a:spcPts val="300"/>
              </a:spcAft>
              <a:buFont typeface="Century Gothic" panose="020B0502020202020204" pitchFamily="34" charset="0"/>
              <a:buChar char="−"/>
            </a:pPr>
            <a:r>
              <a:rPr lang="ru-RU" sz="1100" dirty="0" smtClean="0"/>
              <a:t>Заемщик не испытывает финансовых трудностей</a:t>
            </a:r>
          </a:p>
          <a:p>
            <a:pPr marL="82550" indent="-82550">
              <a:spcAft>
                <a:spcPts val="300"/>
              </a:spcAft>
              <a:buFont typeface="Century Gothic" panose="020B0502020202020204" pitchFamily="34" charset="0"/>
              <a:buChar char="−"/>
            </a:pPr>
            <a:r>
              <a:rPr lang="ru-RU" sz="1100" dirty="0" smtClean="0"/>
              <a:t>Сумма займа на одного заемщика не более 1% портфеля</a:t>
            </a:r>
          </a:p>
          <a:p>
            <a:pPr marL="82550" indent="-82550">
              <a:spcAft>
                <a:spcPts val="300"/>
              </a:spcAft>
              <a:buFont typeface="Century Gothic" panose="020B0502020202020204" pitchFamily="34" charset="0"/>
              <a:buChar char="−"/>
            </a:pPr>
            <a:r>
              <a:rPr lang="ru-RU" sz="1100" dirty="0" smtClean="0"/>
              <a:t>Сумма займов на одну отрасль не более 20% портфеля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394900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0770541" cy="6858000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432000" y="368602"/>
            <a:ext cx="8459451" cy="6693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8078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8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Опыт 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Bank </a:t>
            </a:r>
            <a:r>
              <a:rPr lang="en-US" sz="2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Gospodarstwa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Krajowego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ru-RU" sz="2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Программа гарантирования </a:t>
            </a:r>
            <a:r>
              <a:rPr lang="en-US" sz="2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 </a:t>
            </a:r>
            <a:r>
              <a:rPr lang="en-US" sz="20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minimis</a:t>
            </a:r>
            <a:r>
              <a:rPr lang="en-US" sz="2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portfolio Guarantee Line</a:t>
            </a:r>
            <a:endParaRPr lang="ru-RU" sz="20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797143" y="6356353"/>
            <a:ext cx="770557" cy="365125"/>
          </a:xfrm>
        </p:spPr>
        <p:txBody>
          <a:bodyPr/>
          <a:lstStyle/>
          <a:p>
            <a:fld id="{92118A34-E63D-4F5A-9591-B69D821C3137}" type="slidenum">
              <a:rPr lang="ru-RU" sz="2000" b="1" smtClean="0">
                <a:solidFill>
                  <a:schemeClr val="bg1"/>
                </a:solidFill>
              </a:rPr>
              <a:t>13</a:t>
            </a:fld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64309" y="1269725"/>
            <a:ext cx="10417905" cy="1044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2520000" rtlCol="0" anchor="ctr"/>
          <a:lstStyle/>
          <a:p>
            <a:pPr marL="196850" indent="-196850"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chemeClr val="tx1"/>
                </a:solidFill>
              </a:rPr>
              <a:t>Программа запущена в 2013 году</a:t>
            </a:r>
          </a:p>
          <a:p>
            <a:pPr marL="196850" indent="-196850"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chemeClr val="tx1"/>
                </a:solidFill>
              </a:rPr>
              <a:t>Результаты:</a:t>
            </a:r>
          </a:p>
          <a:p>
            <a:pPr marL="355600" lvl="1" indent="-177800">
              <a:buFont typeface="Century Gothic" panose="020B0502020202020204" pitchFamily="34" charset="0"/>
              <a:buChar char="−"/>
            </a:pPr>
            <a:r>
              <a:rPr lang="ru-RU" sz="1600" b="1" dirty="0">
                <a:solidFill>
                  <a:schemeClr val="tx1"/>
                </a:solidFill>
              </a:rPr>
              <a:t>Сотрудничают с 22 БВУ Польши</a:t>
            </a:r>
          </a:p>
          <a:p>
            <a:pPr marL="355600" lvl="1" indent="-177800">
              <a:buFont typeface="Century Gothic" panose="020B0502020202020204" pitchFamily="34" charset="0"/>
              <a:buChar char="−"/>
            </a:pPr>
            <a:r>
              <a:rPr lang="ru-RU" sz="1600" b="1" dirty="0">
                <a:solidFill>
                  <a:schemeClr val="tx1"/>
                </a:solidFill>
              </a:rPr>
              <a:t>Поддержано 118 500 СМСП, привлечено EUR 14 млрд. кредитов 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856797" y="2520038"/>
            <a:ext cx="2448000" cy="370296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>
              <a:spcAft>
                <a:spcPts val="600"/>
              </a:spcAft>
            </a:pPr>
            <a:r>
              <a:rPr lang="ru-RU" sz="1400" b="1" dirty="0"/>
              <a:t>Цели программы</a:t>
            </a:r>
          </a:p>
          <a:p>
            <a:pPr marL="82550" indent="-82550">
              <a:spcAft>
                <a:spcPts val="600"/>
              </a:spcAft>
              <a:buFontTx/>
              <a:buChar char="-"/>
            </a:pPr>
            <a:r>
              <a:rPr lang="ru-RU" sz="1200" i="1" dirty="0"/>
              <a:t>Предоставление финансирования МСБ в период замедления роста темпов экономики</a:t>
            </a:r>
          </a:p>
          <a:p>
            <a:pPr marL="82550" indent="-82550">
              <a:spcAft>
                <a:spcPts val="600"/>
              </a:spcAft>
              <a:buFontTx/>
              <a:buChar char="-"/>
            </a:pPr>
            <a:r>
              <a:rPr lang="ru-RU" sz="1200" i="1" dirty="0"/>
              <a:t>Поддержка СММСП с короткой кредитной историей и нехваткой залогов</a:t>
            </a:r>
          </a:p>
          <a:p>
            <a:pPr marL="82550" indent="-82550">
              <a:spcAft>
                <a:spcPts val="600"/>
              </a:spcAft>
              <a:buFontTx/>
              <a:buChar char="-"/>
            </a:pPr>
            <a:r>
              <a:rPr lang="ru-RU" sz="1200" i="1" dirty="0"/>
              <a:t>Ускорение процесса выдачи гарантии за счет унификации и стандартизации</a:t>
            </a:r>
          </a:p>
          <a:p>
            <a:pPr marL="82550" indent="-82550">
              <a:spcAft>
                <a:spcPts val="600"/>
              </a:spcAft>
              <a:buFontTx/>
              <a:buChar char="-"/>
            </a:pPr>
            <a:r>
              <a:rPr lang="ru-RU" sz="1200" i="1" dirty="0"/>
              <a:t>Аутсорсинг механизмов по оценке кредитоспособности заемщика в БВУ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4161594" y="2520039"/>
            <a:ext cx="2448000" cy="370296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>
              <a:spcAft>
                <a:spcPts val="600"/>
              </a:spcAft>
            </a:pPr>
            <a:r>
              <a:rPr lang="ru-RU" sz="1400" b="1" dirty="0"/>
              <a:t>Требования к </a:t>
            </a:r>
            <a:r>
              <a:rPr lang="ru-RU" sz="1400" b="1" dirty="0" smtClean="0"/>
              <a:t>БВУ</a:t>
            </a:r>
          </a:p>
          <a:p>
            <a:pPr marL="82550" indent="-82550">
              <a:spcAft>
                <a:spcPts val="600"/>
              </a:spcAft>
              <a:buFont typeface="Century Gothic" panose="020B0502020202020204" pitchFamily="34" charset="0"/>
              <a:buChar char="−"/>
            </a:pPr>
            <a:r>
              <a:rPr lang="ru-RU" sz="1200" i="1" dirty="0"/>
              <a:t>Единые условия для всех БВУ по предоставлению гарантий предпринимателям установленные BGK</a:t>
            </a:r>
          </a:p>
          <a:p>
            <a:pPr marL="82550" indent="-82550">
              <a:spcAft>
                <a:spcPts val="600"/>
              </a:spcAft>
              <a:buFont typeface="Century Gothic" panose="020B0502020202020204" pitchFamily="34" charset="0"/>
              <a:buChar char="−"/>
            </a:pPr>
            <a:r>
              <a:rPr lang="ru-RU" sz="1200" i="1" dirty="0"/>
              <a:t>Предприниматель подает заявку на кредит и на гарантирование в БВУ</a:t>
            </a:r>
          </a:p>
          <a:p>
            <a:pPr marL="82550" indent="-82550">
              <a:spcAft>
                <a:spcPts val="600"/>
              </a:spcAft>
              <a:buFont typeface="Century Gothic" panose="020B0502020202020204" pitchFamily="34" charset="0"/>
              <a:buChar char="−"/>
            </a:pPr>
            <a:r>
              <a:rPr lang="ru-RU" sz="1200" i="1" dirty="0"/>
              <a:t>БВУ оценивают кредитоспособность предпринимателя </a:t>
            </a:r>
          </a:p>
          <a:p>
            <a:pPr marL="82550" indent="-82550">
              <a:spcAft>
                <a:spcPts val="600"/>
              </a:spcAft>
              <a:buFont typeface="Century Gothic" panose="020B0502020202020204" pitchFamily="34" charset="0"/>
              <a:buChar char="−"/>
            </a:pPr>
            <a:r>
              <a:rPr lang="ru-RU" sz="1200" i="1" dirty="0"/>
              <a:t>БВУ отчитываются BGK на ежедневной, ежемесячной и ежеквартальной основе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7466391" y="2520039"/>
            <a:ext cx="2448000" cy="370296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>
              <a:spcAft>
                <a:spcPts val="600"/>
              </a:spcAft>
            </a:pPr>
            <a:r>
              <a:rPr lang="ru-RU" sz="1400" b="1" dirty="0" smtClean="0"/>
              <a:t>Условия гарантии</a:t>
            </a:r>
          </a:p>
          <a:p>
            <a:pPr marL="107950" indent="-107950">
              <a:spcAft>
                <a:spcPts val="600"/>
              </a:spcAft>
              <a:buFont typeface="Century Gothic" panose="020B0502020202020204" pitchFamily="34" charset="0"/>
              <a:buChar char="−"/>
            </a:pPr>
            <a:r>
              <a:rPr lang="ru-RU" sz="1400" dirty="0"/>
              <a:t>Убыток первой очереди (</a:t>
            </a:r>
            <a:r>
              <a:rPr lang="en-US" sz="1400" dirty="0" smtClean="0"/>
              <a:t>First-loss</a:t>
            </a:r>
            <a:r>
              <a:rPr lang="ru-RU" sz="1400" dirty="0" smtClean="0"/>
              <a:t>)</a:t>
            </a:r>
          </a:p>
          <a:p>
            <a:pPr marL="107950" indent="-107950">
              <a:spcAft>
                <a:spcPts val="600"/>
              </a:spcAft>
              <a:buFont typeface="Century Gothic" panose="020B0502020202020204" pitchFamily="34" charset="0"/>
              <a:buChar char="−"/>
            </a:pPr>
            <a:r>
              <a:rPr lang="ru-RU" sz="1400" dirty="0" smtClean="0"/>
              <a:t>Размер гарантии составляет до 60% от суммы кредита</a:t>
            </a:r>
          </a:p>
          <a:p>
            <a:pPr marL="107950" indent="-107950">
              <a:spcAft>
                <a:spcPts val="600"/>
              </a:spcAft>
              <a:buFont typeface="Century Gothic" panose="020B0502020202020204" pitchFamily="34" charset="0"/>
              <a:buChar char="−"/>
            </a:pPr>
            <a:r>
              <a:rPr lang="ru-RU" sz="1400" dirty="0"/>
              <a:t>Комиссия 0,5% в год от суммы гарантии</a:t>
            </a:r>
          </a:p>
          <a:p>
            <a:pPr marL="107950" indent="-107950">
              <a:spcAft>
                <a:spcPts val="600"/>
              </a:spcAft>
              <a:buFont typeface="Century Gothic" panose="020B0502020202020204" pitchFamily="34" charset="0"/>
              <a:buChar char="−"/>
            </a:pPr>
            <a:r>
              <a:rPr lang="ru-RU" sz="1400" dirty="0"/>
              <a:t>Срок гарантии: </a:t>
            </a:r>
          </a:p>
          <a:p>
            <a:pPr marL="742950" lvl="1" indent="-285750">
              <a:spcAft>
                <a:spcPts val="600"/>
              </a:spcAft>
              <a:buFont typeface="Wingdings" pitchFamily="2" charset="2"/>
              <a:buChar char="§"/>
            </a:pPr>
            <a:r>
              <a:rPr lang="ru-RU" sz="1400" dirty="0"/>
              <a:t>ПОС – 27 мес., </a:t>
            </a:r>
          </a:p>
          <a:p>
            <a:pPr marL="742950" lvl="1" indent="-285750">
              <a:spcAft>
                <a:spcPts val="600"/>
              </a:spcAft>
              <a:buFont typeface="Wingdings" pitchFamily="2" charset="2"/>
              <a:buChar char="§"/>
            </a:pPr>
            <a:r>
              <a:rPr lang="ru-RU" sz="1400" dirty="0"/>
              <a:t>Инвест. – 99 мес.</a:t>
            </a:r>
          </a:p>
          <a:p>
            <a:pPr marL="107950" indent="-107950">
              <a:spcAft>
                <a:spcPts val="600"/>
              </a:spcAft>
              <a:buFont typeface="Century Gothic" panose="020B0502020202020204" pitchFamily="34" charset="0"/>
              <a:buChar char="−"/>
            </a:pPr>
            <a:endParaRPr lang="ru-RU" sz="1400" dirty="0"/>
          </a:p>
        </p:txBody>
      </p:sp>
      <p:pic>
        <p:nvPicPr>
          <p:cNvPr id="11" name="Picture 2" descr="ÐÐ°ÑÑÐ¸Ð½ÐºÐ¸ Ð¿Ð¾ Ð·Ð°Ð¿ÑÐ¾ÑÑ Bank Gospodarstwa Krajoweg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747" y="1267143"/>
            <a:ext cx="1428750" cy="1081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339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0770541" cy="6858000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432000" y="368602"/>
            <a:ext cx="8781669" cy="6693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8078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8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Опыт </a:t>
            </a:r>
            <a:r>
              <a:rPr lang="en-US" sz="2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Kredi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Garanti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Fonu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ru-RU" sz="2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Программа гарантирования </a:t>
            </a:r>
            <a:r>
              <a:rPr lang="en-US" sz="2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Portfolio Guarantee System</a:t>
            </a:r>
            <a:endParaRPr lang="ru-RU" sz="20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797143" y="6356353"/>
            <a:ext cx="770557" cy="365125"/>
          </a:xfrm>
        </p:spPr>
        <p:txBody>
          <a:bodyPr/>
          <a:lstStyle/>
          <a:p>
            <a:fld id="{92118A34-E63D-4F5A-9591-B69D821C3137}" type="slidenum">
              <a:rPr lang="ru-RU" sz="2000" b="1" smtClean="0">
                <a:solidFill>
                  <a:schemeClr val="bg1"/>
                </a:solidFill>
              </a:rPr>
              <a:t>14</a:t>
            </a:fld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64309" y="1269725"/>
            <a:ext cx="10417905" cy="1044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2520000" rtlCol="0" anchor="ctr"/>
          <a:lstStyle/>
          <a:p>
            <a:pPr marL="196850" indent="-196850"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chemeClr val="tx1"/>
                </a:solidFill>
              </a:rPr>
              <a:t>Программа запущена в 2014 году</a:t>
            </a:r>
          </a:p>
          <a:p>
            <a:pPr marL="196850" indent="-196850"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chemeClr val="tx1"/>
                </a:solidFill>
              </a:rPr>
              <a:t>Результаты:</a:t>
            </a:r>
          </a:p>
          <a:p>
            <a:pPr marL="355600" lvl="1" indent="-177800">
              <a:buFont typeface="Century Gothic" panose="020B0502020202020204" pitchFamily="34" charset="0"/>
              <a:buChar char="−"/>
            </a:pPr>
            <a:r>
              <a:rPr lang="ru-RU" sz="1600" b="1" dirty="0">
                <a:solidFill>
                  <a:schemeClr val="tx1"/>
                </a:solidFill>
              </a:rPr>
              <a:t>Сотрудничают с 22 БВУ Турции</a:t>
            </a:r>
          </a:p>
          <a:p>
            <a:pPr marL="355600" lvl="1" indent="-177800">
              <a:buFont typeface="Century Gothic" panose="020B0502020202020204" pitchFamily="34" charset="0"/>
              <a:buChar char="−"/>
            </a:pPr>
            <a:r>
              <a:rPr lang="ru-RU" sz="1600" b="1" dirty="0">
                <a:solidFill>
                  <a:schemeClr val="tx1"/>
                </a:solidFill>
              </a:rPr>
              <a:t>В год поддерживают не менее 20 тыс. проектов на USD 2 млрд. 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164309" y="2512532"/>
            <a:ext cx="2448000" cy="370296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>
              <a:spcAft>
                <a:spcPts val="600"/>
              </a:spcAft>
            </a:pPr>
            <a:r>
              <a:rPr lang="ru-RU" sz="1400" b="1" dirty="0"/>
              <a:t>Цели программы</a:t>
            </a:r>
          </a:p>
          <a:p>
            <a:pPr marL="82550" indent="-82550">
              <a:spcAft>
                <a:spcPts val="600"/>
              </a:spcAft>
              <a:buFontTx/>
              <a:buChar char="-"/>
            </a:pPr>
            <a:r>
              <a:rPr lang="ru-RU" sz="1200" i="1" dirty="0"/>
              <a:t>Увеличение кредитования МСБ банками-партнерами</a:t>
            </a:r>
          </a:p>
          <a:p>
            <a:pPr marL="82550" indent="-82550">
              <a:spcAft>
                <a:spcPts val="600"/>
              </a:spcAft>
              <a:buFontTx/>
              <a:buChar char="-"/>
            </a:pPr>
            <a:r>
              <a:rPr lang="ru-RU" sz="1200" i="1" dirty="0"/>
              <a:t>Увеличение доли кредитования МСБ в рамках текущей деятельности банков-партнеров</a:t>
            </a:r>
          </a:p>
          <a:p>
            <a:pPr marL="82550" indent="-82550">
              <a:spcAft>
                <a:spcPts val="600"/>
              </a:spcAft>
              <a:buFontTx/>
              <a:buChar char="-"/>
            </a:pPr>
            <a:r>
              <a:rPr lang="ru-RU" sz="1200" i="1" dirty="0"/>
              <a:t>Увеличение кредитования, которое было бы невозможно без гарантии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2818844" y="2512533"/>
            <a:ext cx="2448000" cy="370296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>
              <a:spcAft>
                <a:spcPts val="600"/>
              </a:spcAft>
            </a:pPr>
            <a:r>
              <a:rPr lang="ru-RU" sz="1400" b="1" dirty="0"/>
              <a:t>Требования к </a:t>
            </a:r>
            <a:r>
              <a:rPr lang="ru-RU" sz="1400" b="1" dirty="0" smtClean="0"/>
              <a:t>БВУ</a:t>
            </a:r>
          </a:p>
          <a:p>
            <a:pPr marL="82550" indent="-82550">
              <a:spcAft>
                <a:spcPts val="600"/>
              </a:spcAft>
              <a:buFont typeface="Century Gothic" panose="020B0502020202020204" pitchFamily="34" charset="0"/>
              <a:buChar char="−"/>
            </a:pPr>
            <a:r>
              <a:rPr lang="ru-RU" sz="1200" i="1" dirty="0"/>
              <a:t>KGF оценивает кредитоспособность учреждения посредством проверки кредитного рейтинга</a:t>
            </a:r>
          </a:p>
          <a:p>
            <a:pPr marL="82550" indent="-82550">
              <a:spcAft>
                <a:spcPts val="600"/>
              </a:spcAft>
              <a:buFont typeface="Century Gothic" panose="020B0502020202020204" pitchFamily="34" charset="0"/>
              <a:buChar char="−"/>
            </a:pPr>
            <a:r>
              <a:rPr lang="ru-RU" sz="1200" i="1" dirty="0"/>
              <a:t>KGF задает базовые условия для выдачи гарантий, которым БВУ должен следовать</a:t>
            </a:r>
          </a:p>
          <a:p>
            <a:pPr marL="82550" indent="-82550">
              <a:spcAft>
                <a:spcPts val="600"/>
              </a:spcAft>
              <a:buFont typeface="Century Gothic" panose="020B0502020202020204" pitchFamily="34" charset="0"/>
              <a:buChar char="−"/>
            </a:pPr>
            <a:r>
              <a:rPr lang="ru-RU" sz="1200" i="1" dirty="0"/>
              <a:t>БВУ проводят анализ проектов как на выдачу кредитов, так и на выдачу гарантий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8127914" y="2512533"/>
            <a:ext cx="2448000" cy="370296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>
              <a:spcAft>
                <a:spcPts val="600"/>
              </a:spcAft>
            </a:pPr>
            <a:r>
              <a:rPr lang="ru-RU" sz="1400" b="1" dirty="0" smtClean="0"/>
              <a:t>Условия гарантии</a:t>
            </a:r>
          </a:p>
          <a:p>
            <a:pPr marL="107950" indent="-107950">
              <a:spcAft>
                <a:spcPts val="600"/>
              </a:spcAft>
              <a:buFont typeface="Century Gothic" panose="020B0502020202020204" pitchFamily="34" charset="0"/>
              <a:buChar char="−"/>
            </a:pPr>
            <a:r>
              <a:rPr lang="ru-RU" sz="1400" dirty="0"/>
              <a:t>Убыток первой очереди (</a:t>
            </a:r>
            <a:r>
              <a:rPr lang="en-US" sz="1400" dirty="0"/>
              <a:t>First-loss</a:t>
            </a:r>
            <a:r>
              <a:rPr lang="ru-RU" sz="1400" dirty="0"/>
              <a:t>)</a:t>
            </a:r>
          </a:p>
          <a:p>
            <a:pPr marL="107950" indent="-107950">
              <a:spcAft>
                <a:spcPts val="600"/>
              </a:spcAft>
              <a:buFont typeface="Century Gothic" panose="020B0502020202020204" pitchFamily="34" charset="0"/>
              <a:buChar char="−"/>
            </a:pPr>
            <a:r>
              <a:rPr lang="ru-RU" sz="1400" dirty="0"/>
              <a:t>Размер гарантии составляет </a:t>
            </a:r>
            <a:r>
              <a:rPr lang="ru-RU" sz="1400" dirty="0" smtClean="0"/>
              <a:t>до 80</a:t>
            </a:r>
            <a:r>
              <a:rPr lang="ru-RU" sz="1400" dirty="0"/>
              <a:t>% от суммы </a:t>
            </a:r>
            <a:r>
              <a:rPr lang="ru-RU" sz="1400" dirty="0" smtClean="0"/>
              <a:t>кредита </a:t>
            </a:r>
          </a:p>
          <a:p>
            <a:pPr marL="107950" indent="-107950">
              <a:spcAft>
                <a:spcPts val="600"/>
              </a:spcAft>
              <a:buFont typeface="Century Gothic" panose="020B0502020202020204" pitchFamily="34" charset="0"/>
              <a:buChar char="−"/>
            </a:pPr>
            <a:r>
              <a:rPr lang="ru-RU" sz="1400" dirty="0" smtClean="0"/>
              <a:t>Сумма кредита до  </a:t>
            </a:r>
            <a:r>
              <a:rPr lang="en-US" sz="1400" dirty="0" smtClean="0"/>
              <a:t>USD 375</a:t>
            </a:r>
            <a:r>
              <a:rPr lang="ru-RU" sz="1400" dirty="0" smtClean="0"/>
              <a:t>. тыс.</a:t>
            </a:r>
            <a:endParaRPr lang="ru-RU" sz="1400" dirty="0"/>
          </a:p>
          <a:p>
            <a:pPr marL="107950" indent="-107950">
              <a:spcAft>
                <a:spcPts val="600"/>
              </a:spcAft>
              <a:buFont typeface="Century Gothic" panose="020B0502020202020204" pitchFamily="34" charset="0"/>
              <a:buChar char="−"/>
            </a:pPr>
            <a:r>
              <a:rPr lang="ru-RU" sz="1400" dirty="0"/>
              <a:t>Комиссия </a:t>
            </a:r>
            <a:r>
              <a:rPr lang="ru-RU" sz="1400" dirty="0" smtClean="0"/>
              <a:t>2% </a:t>
            </a:r>
            <a:r>
              <a:rPr lang="ru-RU" sz="1400" dirty="0"/>
              <a:t>в год от суммы </a:t>
            </a:r>
            <a:r>
              <a:rPr lang="ru-RU" sz="1400" dirty="0" smtClean="0"/>
              <a:t>гарантии</a:t>
            </a:r>
            <a:endParaRPr lang="ru-RU" sz="1400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5498779" y="2512533"/>
            <a:ext cx="2448000" cy="370296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>
              <a:spcAft>
                <a:spcPts val="300"/>
              </a:spcAft>
            </a:pPr>
            <a:r>
              <a:rPr lang="ru-RU" sz="1400" b="1" dirty="0"/>
              <a:t>Требования к </a:t>
            </a:r>
            <a:r>
              <a:rPr lang="ru-RU" sz="1400" b="1" dirty="0" smtClean="0"/>
              <a:t>портфелю</a:t>
            </a:r>
          </a:p>
          <a:p>
            <a:pPr marL="82550" indent="-82550">
              <a:spcAft>
                <a:spcPts val="300"/>
              </a:spcAft>
              <a:buFont typeface="Century Gothic" panose="020B0502020202020204" pitchFamily="34" charset="0"/>
              <a:buChar char="−"/>
            </a:pPr>
            <a:r>
              <a:rPr lang="ru-RU" sz="1400" i="1" dirty="0"/>
              <a:t>KGF вместе с БВУ определяют сектор экономики и/или целевую группу для финансирования</a:t>
            </a:r>
          </a:p>
          <a:p>
            <a:pPr marL="82550" indent="-82550">
              <a:spcAft>
                <a:spcPts val="300"/>
              </a:spcAft>
              <a:buFont typeface="Century Gothic" panose="020B0502020202020204" pitchFamily="34" charset="0"/>
              <a:buChar char="−"/>
            </a:pPr>
            <a:r>
              <a:rPr lang="ru-RU" sz="1400" i="1" dirty="0"/>
              <a:t>БВУ выдают гарантии без согласования с KGF </a:t>
            </a:r>
          </a:p>
        </p:txBody>
      </p:sp>
      <p:pic>
        <p:nvPicPr>
          <p:cNvPr id="11" name="Picture 2" descr="Kredi Garanti Fon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711" y="1389249"/>
            <a:ext cx="965859" cy="810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116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0770541" cy="6858000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432000" y="368602"/>
            <a:ext cx="8078391" cy="6693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8078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8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Опыт 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Bank Credit Guarantee Corporation </a:t>
            </a:r>
          </a:p>
          <a:p>
            <a:r>
              <a:rPr lang="ru-RU" sz="2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Программа гарантирования </a:t>
            </a:r>
            <a:r>
              <a:rPr lang="en-US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Portfolio Guarantee</a:t>
            </a:r>
            <a:endParaRPr lang="ru-RU" sz="20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797143" y="6356353"/>
            <a:ext cx="770557" cy="365125"/>
          </a:xfrm>
        </p:spPr>
        <p:txBody>
          <a:bodyPr/>
          <a:lstStyle/>
          <a:p>
            <a:fld id="{92118A34-E63D-4F5A-9591-B69D821C3137}" type="slidenum">
              <a:rPr lang="ru-RU" sz="2000" b="1" smtClean="0">
                <a:solidFill>
                  <a:schemeClr val="bg1"/>
                </a:solidFill>
              </a:rPr>
              <a:t>15</a:t>
            </a:fld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64309" y="1269725"/>
            <a:ext cx="10417905" cy="1044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2520000" rtlCol="0" anchor="ctr"/>
          <a:lstStyle/>
          <a:p>
            <a:pPr marL="196850" indent="-196850"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chemeClr val="tx1"/>
                </a:solidFill>
              </a:rPr>
              <a:t>Программа запущена в 20</a:t>
            </a:r>
            <a:r>
              <a:rPr lang="en-US" sz="1600" b="1" dirty="0" smtClean="0">
                <a:solidFill>
                  <a:schemeClr val="tx1"/>
                </a:solidFill>
              </a:rPr>
              <a:t>09</a:t>
            </a:r>
            <a:r>
              <a:rPr lang="ru-RU" sz="1600" b="1" dirty="0" smtClean="0">
                <a:solidFill>
                  <a:schemeClr val="tx1"/>
                </a:solidFill>
              </a:rPr>
              <a:t> году</a:t>
            </a:r>
          </a:p>
          <a:p>
            <a:pPr marL="196850" indent="-196850"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chemeClr val="tx1"/>
                </a:solidFill>
              </a:rPr>
              <a:t>Результаты:</a:t>
            </a:r>
          </a:p>
          <a:p>
            <a:pPr marL="355600" lvl="1" indent="-177800">
              <a:buFont typeface="Century Gothic" panose="020B0502020202020204" pitchFamily="34" charset="0"/>
              <a:buChar char="−"/>
            </a:pPr>
            <a:r>
              <a:rPr lang="ru-RU" sz="1600" b="1" dirty="0">
                <a:solidFill>
                  <a:schemeClr val="tx1"/>
                </a:solidFill>
              </a:rPr>
              <a:t>Сотрудничают с </a:t>
            </a:r>
            <a:r>
              <a:rPr lang="en-US" sz="1600" b="1" dirty="0" smtClean="0">
                <a:solidFill>
                  <a:schemeClr val="tx1"/>
                </a:solidFill>
              </a:rPr>
              <a:t>13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>
                <a:solidFill>
                  <a:schemeClr val="tx1"/>
                </a:solidFill>
              </a:rPr>
              <a:t>БВУ </a:t>
            </a:r>
            <a:r>
              <a:rPr lang="ru-RU" sz="1600" b="1" dirty="0" smtClean="0">
                <a:solidFill>
                  <a:schemeClr val="tx1"/>
                </a:solidFill>
              </a:rPr>
              <a:t>Малайзии</a:t>
            </a:r>
            <a:endParaRPr lang="ru-RU" sz="1600" b="1" dirty="0">
              <a:solidFill>
                <a:schemeClr val="tx1"/>
              </a:solidFill>
            </a:endParaRPr>
          </a:p>
          <a:p>
            <a:pPr marL="355600" lvl="1" indent="-177800">
              <a:buFont typeface="Century Gothic" panose="020B0502020202020204" pitchFamily="34" charset="0"/>
              <a:buChar char="−"/>
            </a:pPr>
            <a:r>
              <a:rPr lang="ru-RU" sz="1600" b="1" dirty="0">
                <a:solidFill>
                  <a:schemeClr val="tx1"/>
                </a:solidFill>
              </a:rPr>
              <a:t>Поддержано </a:t>
            </a:r>
            <a:r>
              <a:rPr lang="ru-RU" sz="1600" b="1" dirty="0" smtClean="0">
                <a:solidFill>
                  <a:schemeClr val="tx1"/>
                </a:solidFill>
              </a:rPr>
              <a:t>более 6 000 СМСП</a:t>
            </a:r>
            <a:r>
              <a:rPr lang="ru-RU" sz="1600" b="1" dirty="0">
                <a:solidFill>
                  <a:schemeClr val="tx1"/>
                </a:solidFill>
              </a:rPr>
              <a:t>, привлечено </a:t>
            </a:r>
            <a:r>
              <a:rPr lang="en-US" sz="1600" b="1" dirty="0" smtClean="0">
                <a:solidFill>
                  <a:schemeClr val="tx1"/>
                </a:solidFill>
              </a:rPr>
              <a:t>USD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357</a:t>
            </a:r>
            <a:r>
              <a:rPr lang="ru-RU" sz="1600" b="1" dirty="0" smtClean="0">
                <a:solidFill>
                  <a:schemeClr val="tx1"/>
                </a:solidFill>
              </a:rPr>
              <a:t> мл</a:t>
            </a:r>
            <a:r>
              <a:rPr lang="kk-KZ" sz="1600" b="1" dirty="0" smtClean="0">
                <a:solidFill>
                  <a:schemeClr val="tx1"/>
                </a:solidFill>
              </a:rPr>
              <a:t>н</a:t>
            </a:r>
            <a:r>
              <a:rPr lang="ru-RU" sz="1600" b="1" dirty="0" smtClean="0">
                <a:solidFill>
                  <a:schemeClr val="tx1"/>
                </a:solidFill>
              </a:rPr>
              <a:t>. </a:t>
            </a:r>
            <a:r>
              <a:rPr lang="ru-RU" sz="1600" b="1" dirty="0">
                <a:solidFill>
                  <a:schemeClr val="tx1"/>
                </a:solidFill>
              </a:rPr>
              <a:t>кредитов </a:t>
            </a:r>
          </a:p>
        </p:txBody>
      </p:sp>
      <p:pic>
        <p:nvPicPr>
          <p:cNvPr id="10" name="Picture 2" descr="Credit Guarantee Corporation - Powering Malaysian SMEs®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287"/>
          <a:stretch/>
        </p:blipFill>
        <p:spPr bwMode="auto">
          <a:xfrm>
            <a:off x="716794" y="1414628"/>
            <a:ext cx="1595087" cy="78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164309" y="2512532"/>
            <a:ext cx="2448000" cy="370296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>
              <a:spcAft>
                <a:spcPts val="600"/>
              </a:spcAft>
            </a:pPr>
            <a:r>
              <a:rPr lang="ru-RU" sz="1400" b="1" dirty="0"/>
              <a:t>Цели программы</a:t>
            </a:r>
          </a:p>
          <a:p>
            <a:pPr marL="82550" indent="-82550">
              <a:spcAft>
                <a:spcPts val="600"/>
              </a:spcAft>
              <a:buFontTx/>
              <a:buChar char="-"/>
            </a:pPr>
            <a:r>
              <a:rPr lang="ru-RU" sz="1200" i="1" dirty="0"/>
              <a:t>Предоставление финансирования МСБ облегчая доступ к заемным средствам</a:t>
            </a:r>
          </a:p>
          <a:p>
            <a:pPr marL="82550" indent="-82550">
              <a:spcAft>
                <a:spcPts val="600"/>
              </a:spcAft>
              <a:buFontTx/>
              <a:buChar char="-"/>
            </a:pPr>
            <a:r>
              <a:rPr lang="ru-RU" sz="1200" i="1" dirty="0"/>
              <a:t>Поддержка СММСП с нехваткой залогов</a:t>
            </a:r>
          </a:p>
          <a:p>
            <a:pPr marL="82550" indent="-82550">
              <a:spcAft>
                <a:spcPts val="600"/>
              </a:spcAft>
              <a:buFontTx/>
              <a:buChar char="-"/>
            </a:pPr>
            <a:r>
              <a:rPr lang="ru-RU" sz="1200" i="1" dirty="0"/>
              <a:t>Ускорение процесса выдачи гарантии за счет унификации и стандартизации</a:t>
            </a:r>
          </a:p>
          <a:p>
            <a:pPr marL="82550" indent="-82550">
              <a:spcAft>
                <a:spcPts val="600"/>
              </a:spcAft>
              <a:buFontTx/>
              <a:buChar char="-"/>
            </a:pPr>
            <a:r>
              <a:rPr lang="ru-RU" sz="1200" i="1" dirty="0"/>
              <a:t>Обеспечение более высокой выдачи гарантий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818844" y="2512533"/>
            <a:ext cx="2448000" cy="370296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>
              <a:spcAft>
                <a:spcPts val="600"/>
              </a:spcAft>
            </a:pPr>
            <a:r>
              <a:rPr lang="ru-RU" sz="1400" b="1" dirty="0"/>
              <a:t>Требования к </a:t>
            </a:r>
            <a:r>
              <a:rPr lang="ru-RU" sz="1400" b="1" dirty="0" smtClean="0"/>
              <a:t>БВУ</a:t>
            </a:r>
          </a:p>
          <a:p>
            <a:pPr marL="82550" indent="-82550">
              <a:spcAft>
                <a:spcPts val="600"/>
              </a:spcAft>
              <a:buFont typeface="Century Gothic" panose="020B0502020202020204" pitchFamily="34" charset="0"/>
              <a:buChar char="−"/>
            </a:pPr>
            <a:r>
              <a:rPr lang="ru-RU" sz="1200" i="1" dirty="0"/>
              <a:t>CGC оценивает кредитоспособность учреждения посредством анализа </a:t>
            </a:r>
          </a:p>
          <a:p>
            <a:pPr marL="82550" indent="-82550">
              <a:spcAft>
                <a:spcPts val="600"/>
              </a:spcAft>
              <a:buFont typeface="Century Gothic" panose="020B0502020202020204" pitchFamily="34" charset="0"/>
              <a:buChar char="−"/>
            </a:pPr>
            <a:r>
              <a:rPr lang="ru-RU" sz="1200" i="1" dirty="0"/>
              <a:t>CGC задает базовые условия для выдачи гарантий, которым БВУ должен следовать</a:t>
            </a:r>
          </a:p>
          <a:p>
            <a:pPr marL="82550" indent="-82550">
              <a:spcAft>
                <a:spcPts val="600"/>
              </a:spcAft>
              <a:buFont typeface="Century Gothic" panose="020B0502020202020204" pitchFamily="34" charset="0"/>
              <a:buChar char="−"/>
            </a:pPr>
            <a:r>
              <a:rPr lang="ru-RU" sz="1200" i="1" dirty="0"/>
              <a:t>БВУ проводят анализ проектов как на выдачу кредитов, так и на выдачу гарантий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8127914" y="2512533"/>
            <a:ext cx="2448000" cy="370296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>
              <a:spcAft>
                <a:spcPts val="600"/>
              </a:spcAft>
            </a:pPr>
            <a:r>
              <a:rPr lang="ru-RU" sz="1400" b="1" dirty="0" smtClean="0"/>
              <a:t>Условия гарантии</a:t>
            </a:r>
          </a:p>
          <a:p>
            <a:pPr marL="107950" indent="-107950">
              <a:spcAft>
                <a:spcPts val="600"/>
              </a:spcAft>
              <a:buFont typeface="Century Gothic" panose="020B0502020202020204" pitchFamily="34" charset="0"/>
              <a:buChar char="−"/>
            </a:pPr>
            <a:r>
              <a:rPr lang="ru-RU" sz="1200" i="1" dirty="0"/>
              <a:t>Убыток первой очереди (</a:t>
            </a:r>
            <a:r>
              <a:rPr lang="en-US" sz="1200" i="1" dirty="0"/>
              <a:t>First-loss</a:t>
            </a:r>
            <a:r>
              <a:rPr lang="ru-RU" sz="1200" i="1" dirty="0"/>
              <a:t>)</a:t>
            </a:r>
          </a:p>
          <a:p>
            <a:pPr marL="107950" indent="-107950">
              <a:spcAft>
                <a:spcPts val="600"/>
              </a:spcAft>
              <a:buFont typeface="Century Gothic" panose="020B0502020202020204" pitchFamily="34" charset="0"/>
              <a:buChar char="−"/>
            </a:pPr>
            <a:r>
              <a:rPr lang="ru-RU" sz="1200" i="1" dirty="0"/>
              <a:t>Размер гарантии составляет до 80% от суммы кредита </a:t>
            </a:r>
          </a:p>
          <a:p>
            <a:pPr marL="107950" indent="-107950">
              <a:spcAft>
                <a:spcPts val="600"/>
              </a:spcAft>
              <a:buFont typeface="Century Gothic" panose="020B0502020202020204" pitchFamily="34" charset="0"/>
              <a:buChar char="−"/>
            </a:pPr>
            <a:r>
              <a:rPr lang="ru-RU" sz="1200" i="1" dirty="0"/>
              <a:t>Сумма кредита до  </a:t>
            </a:r>
            <a:r>
              <a:rPr lang="en-US" sz="1200" i="1" dirty="0"/>
              <a:t>USD </a:t>
            </a:r>
            <a:r>
              <a:rPr lang="ru-RU" sz="1200" i="1" dirty="0"/>
              <a:t>1,2 млн.</a:t>
            </a:r>
          </a:p>
          <a:p>
            <a:pPr marL="107950" indent="-107950">
              <a:spcAft>
                <a:spcPts val="600"/>
              </a:spcAft>
              <a:buFont typeface="Century Gothic" panose="020B0502020202020204" pitchFamily="34" charset="0"/>
              <a:buChar char="−"/>
            </a:pPr>
            <a:r>
              <a:rPr lang="ru-RU" sz="1200" i="1" dirty="0"/>
              <a:t>Максимальная ставка вознаграждения по кредиту 6-8% годовых</a:t>
            </a:r>
          </a:p>
          <a:p>
            <a:pPr marL="107950" indent="-107950">
              <a:spcAft>
                <a:spcPts val="600"/>
              </a:spcAft>
              <a:buFont typeface="Century Gothic" panose="020B0502020202020204" pitchFamily="34" charset="0"/>
              <a:buChar char="−"/>
            </a:pPr>
            <a:r>
              <a:rPr lang="ru-RU" sz="1200" i="1" dirty="0"/>
              <a:t>Комиссия 1,2-4% в год от суммы гарантии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498779" y="2512533"/>
            <a:ext cx="2448000" cy="370296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>
              <a:spcAft>
                <a:spcPts val="300"/>
              </a:spcAft>
            </a:pPr>
            <a:r>
              <a:rPr lang="ru-RU" sz="1400" b="1" dirty="0"/>
              <a:t>Требования к </a:t>
            </a:r>
            <a:r>
              <a:rPr lang="ru-RU" sz="1400" b="1" dirty="0" smtClean="0"/>
              <a:t>портфелю</a:t>
            </a:r>
          </a:p>
          <a:p>
            <a:pPr marL="82550" indent="-82550">
              <a:spcAft>
                <a:spcPts val="300"/>
              </a:spcAft>
              <a:buFont typeface="Century Gothic" panose="020B0502020202020204" pitchFamily="34" charset="0"/>
              <a:buChar char="−"/>
            </a:pPr>
            <a:r>
              <a:rPr lang="ru-RU" sz="1200" i="1" dirty="0"/>
              <a:t>Гарантии выдаются без согласования с CGC</a:t>
            </a:r>
          </a:p>
          <a:p>
            <a:pPr marL="82550" indent="-82550">
              <a:spcAft>
                <a:spcPts val="300"/>
              </a:spcAft>
              <a:buFont typeface="Century Gothic" panose="020B0502020202020204" pitchFamily="34" charset="0"/>
              <a:buChar char="−"/>
            </a:pPr>
            <a:r>
              <a:rPr lang="ru-RU" sz="1200" i="1" dirty="0"/>
              <a:t>Вводит ограничения на финансирование рискованных отраслей экономики (сельское хозяйство)</a:t>
            </a:r>
          </a:p>
          <a:p>
            <a:pPr marL="82550" indent="-82550">
              <a:spcAft>
                <a:spcPts val="300"/>
              </a:spcAft>
              <a:buFont typeface="Century Gothic" panose="020B0502020202020204" pitchFamily="34" charset="0"/>
              <a:buChar char="−"/>
            </a:pPr>
            <a:r>
              <a:rPr lang="ru-RU" sz="1200" i="1" dirty="0"/>
              <a:t>В случае превышения доли дефолта по кредитному портфелю в 10%, БВУ автоматически прекращает выдачу займа</a:t>
            </a:r>
          </a:p>
        </p:txBody>
      </p:sp>
    </p:spTree>
    <p:extLst>
      <p:ext uri="{BB962C8B-B14F-4D97-AF65-F5344CB8AC3E}">
        <p14:creationId xmlns:p14="http://schemas.microsoft.com/office/powerpoint/2010/main" val="156241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0770541" cy="6858000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432000" y="368602"/>
            <a:ext cx="8697486" cy="6693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8078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8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Опыт 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USAID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ru-RU" sz="2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Программа гарантирования </a:t>
            </a:r>
            <a:r>
              <a:rPr lang="en-US" sz="2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Loan Portfolio Guarantees</a:t>
            </a:r>
            <a:endParaRPr lang="ru-RU" sz="20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797143" y="6356353"/>
            <a:ext cx="770557" cy="365125"/>
          </a:xfrm>
        </p:spPr>
        <p:txBody>
          <a:bodyPr/>
          <a:lstStyle/>
          <a:p>
            <a:fld id="{92118A34-E63D-4F5A-9591-B69D821C3137}" type="slidenum">
              <a:rPr lang="ru-RU" sz="2000" b="1" smtClean="0">
                <a:solidFill>
                  <a:schemeClr val="bg1"/>
                </a:solidFill>
              </a:rPr>
              <a:t>16</a:t>
            </a:fld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64309" y="1269725"/>
            <a:ext cx="10417905" cy="1044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2520000" rtlCol="0" anchor="ctr"/>
          <a:lstStyle/>
          <a:p>
            <a:pPr marL="196850" indent="-196850"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chemeClr val="tx1"/>
                </a:solidFill>
              </a:rPr>
              <a:t>Программа запущена в </a:t>
            </a:r>
            <a:r>
              <a:rPr lang="en-US" sz="1600" b="1" dirty="0" smtClean="0">
                <a:solidFill>
                  <a:schemeClr val="tx1"/>
                </a:solidFill>
              </a:rPr>
              <a:t>1999</a:t>
            </a:r>
            <a:r>
              <a:rPr lang="ru-RU" sz="1600" b="1" dirty="0" smtClean="0">
                <a:solidFill>
                  <a:schemeClr val="tx1"/>
                </a:solidFill>
              </a:rPr>
              <a:t> году</a:t>
            </a:r>
          </a:p>
          <a:p>
            <a:pPr marL="196850" indent="-196850"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chemeClr val="tx1"/>
                </a:solidFill>
              </a:rPr>
              <a:t>Результаты:</a:t>
            </a:r>
          </a:p>
          <a:p>
            <a:pPr marL="355600" lvl="1" indent="-177800">
              <a:buFont typeface="Century Gothic" panose="020B0502020202020204" pitchFamily="34" charset="0"/>
              <a:buChar char="−"/>
            </a:pPr>
            <a:r>
              <a:rPr lang="ru-RU" sz="1600" b="1" dirty="0">
                <a:solidFill>
                  <a:schemeClr val="tx1"/>
                </a:solidFill>
              </a:rPr>
              <a:t>Сотрудничают с </a:t>
            </a:r>
            <a:r>
              <a:rPr lang="en-US" sz="1600" b="1" dirty="0" smtClean="0">
                <a:solidFill>
                  <a:schemeClr val="tx1"/>
                </a:solidFill>
              </a:rPr>
              <a:t>83</a:t>
            </a:r>
            <a:r>
              <a:rPr lang="ru-RU" sz="1600" b="1" dirty="0" smtClean="0">
                <a:solidFill>
                  <a:schemeClr val="tx1"/>
                </a:solidFill>
              </a:rPr>
              <a:t> странами</a:t>
            </a:r>
            <a:endParaRPr lang="ru-RU" sz="1600" b="1" dirty="0">
              <a:solidFill>
                <a:schemeClr val="tx1"/>
              </a:solidFill>
            </a:endParaRPr>
          </a:p>
          <a:p>
            <a:pPr marL="355600" lvl="1" indent="-177800">
              <a:buFont typeface="Century Gothic" panose="020B0502020202020204" pitchFamily="34" charset="0"/>
              <a:buChar char="−"/>
            </a:pPr>
            <a:r>
              <a:rPr lang="ru-RU" sz="1600" b="1" dirty="0">
                <a:solidFill>
                  <a:schemeClr val="tx1"/>
                </a:solidFill>
              </a:rPr>
              <a:t>Поддержано </a:t>
            </a:r>
            <a:r>
              <a:rPr lang="ru-RU" sz="1600" b="1" dirty="0" smtClean="0">
                <a:solidFill>
                  <a:schemeClr val="tx1"/>
                </a:solidFill>
              </a:rPr>
              <a:t>более 243 000 СМСП</a:t>
            </a:r>
            <a:r>
              <a:rPr lang="ru-RU" sz="1600" b="1" dirty="0">
                <a:solidFill>
                  <a:schemeClr val="tx1"/>
                </a:solidFill>
              </a:rPr>
              <a:t>, привлечено </a:t>
            </a:r>
            <a:r>
              <a:rPr lang="en-US" sz="1600" b="1" dirty="0" smtClean="0">
                <a:solidFill>
                  <a:schemeClr val="tx1"/>
                </a:solidFill>
              </a:rPr>
              <a:t>USD</a:t>
            </a:r>
            <a:r>
              <a:rPr lang="ru-RU" sz="1600" b="1" dirty="0" smtClean="0">
                <a:solidFill>
                  <a:schemeClr val="tx1"/>
                </a:solidFill>
              </a:rPr>
              <a:t> 3,8 млрд. </a:t>
            </a:r>
            <a:r>
              <a:rPr lang="ru-RU" sz="1600" b="1" dirty="0">
                <a:solidFill>
                  <a:schemeClr val="tx1"/>
                </a:solidFill>
              </a:rPr>
              <a:t>кредитов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64309" y="2512532"/>
            <a:ext cx="2448000" cy="370296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>
              <a:spcAft>
                <a:spcPts val="600"/>
              </a:spcAft>
            </a:pPr>
            <a:r>
              <a:rPr lang="ru-RU" sz="1400" b="1" dirty="0"/>
              <a:t>Цели программы</a:t>
            </a:r>
          </a:p>
          <a:p>
            <a:pPr marL="82550" indent="-82550">
              <a:spcAft>
                <a:spcPts val="600"/>
              </a:spcAft>
              <a:buFontTx/>
              <a:buChar char="-"/>
            </a:pPr>
            <a:r>
              <a:rPr lang="ru-RU" sz="1200" i="1" dirty="0" smtClean="0"/>
              <a:t>Развитие целевого сектора экономики/страны за счет увеличение </a:t>
            </a:r>
            <a:r>
              <a:rPr lang="ru-RU" sz="1200" i="1" dirty="0"/>
              <a:t>объема финансирования </a:t>
            </a:r>
            <a:r>
              <a:rPr lang="ru-RU" sz="1200" i="1" dirty="0" smtClean="0"/>
              <a:t>или </a:t>
            </a:r>
            <a:r>
              <a:rPr lang="ru-RU" sz="1200" i="1" dirty="0"/>
              <a:t>количества </a:t>
            </a:r>
            <a:r>
              <a:rPr lang="ru-RU" sz="1200" i="1" dirty="0" smtClean="0"/>
              <a:t>заемщиков</a:t>
            </a:r>
          </a:p>
          <a:p>
            <a:pPr marL="82550" indent="-82550">
              <a:spcAft>
                <a:spcPts val="600"/>
              </a:spcAft>
              <a:buFontTx/>
              <a:buChar char="-"/>
            </a:pPr>
            <a:r>
              <a:rPr lang="ru-RU" sz="1200" i="1" dirty="0" smtClean="0"/>
              <a:t>Мобилизации средств частных финансовых организаций за счет предоставления гарантий</a:t>
            </a:r>
            <a:endParaRPr lang="ru-RU" sz="1200" i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818844" y="2512533"/>
            <a:ext cx="2448000" cy="370296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>
              <a:spcAft>
                <a:spcPts val="600"/>
              </a:spcAft>
            </a:pPr>
            <a:r>
              <a:rPr lang="ru-RU" sz="1400" b="1" dirty="0"/>
              <a:t>Требования к </a:t>
            </a:r>
            <a:r>
              <a:rPr lang="ru-RU" sz="1400" b="1" dirty="0" smtClean="0"/>
              <a:t>БВУ</a:t>
            </a:r>
          </a:p>
          <a:p>
            <a:pPr marL="82550" indent="-82550">
              <a:spcAft>
                <a:spcPts val="600"/>
              </a:spcAft>
              <a:buFont typeface="Century Gothic" panose="020B0502020202020204" pitchFamily="34" charset="0"/>
              <a:buChar char="−"/>
            </a:pPr>
            <a:r>
              <a:rPr lang="ru-RU" sz="1200" i="1" dirty="0"/>
              <a:t>USAID оценивает кредитоспособность учреждения посредством анализа на ежегодной основе</a:t>
            </a:r>
          </a:p>
          <a:p>
            <a:pPr marL="82550" indent="-82550">
              <a:spcAft>
                <a:spcPts val="600"/>
              </a:spcAft>
              <a:buFont typeface="Century Gothic" panose="020B0502020202020204" pitchFamily="34" charset="0"/>
              <a:buChar char="−"/>
            </a:pPr>
            <a:r>
              <a:rPr lang="ru-RU" sz="1200" i="1" dirty="0" smtClean="0"/>
              <a:t>USAID </a:t>
            </a:r>
            <a:r>
              <a:rPr lang="ru-RU" sz="1200" i="1" dirty="0"/>
              <a:t>задает базовые условия для выдачи гарантий, которым БВУ должен следовать</a:t>
            </a:r>
          </a:p>
          <a:p>
            <a:pPr marL="82550" indent="-82550">
              <a:spcAft>
                <a:spcPts val="600"/>
              </a:spcAft>
              <a:buFont typeface="Century Gothic" panose="020B0502020202020204" pitchFamily="34" charset="0"/>
              <a:buChar char="−"/>
            </a:pPr>
            <a:r>
              <a:rPr lang="ru-RU" sz="1200" i="1" dirty="0"/>
              <a:t>БВУ проводят анализ проектов как на выдачу кредитов, так и на выдачу гарантий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8127914" y="2512533"/>
            <a:ext cx="2448000" cy="370296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>
              <a:spcAft>
                <a:spcPts val="600"/>
              </a:spcAft>
            </a:pPr>
            <a:r>
              <a:rPr lang="ru-RU" sz="1400" b="1" dirty="0" smtClean="0"/>
              <a:t>Условия гарантии</a:t>
            </a:r>
          </a:p>
          <a:p>
            <a:pPr marL="107950" indent="-107950">
              <a:spcAft>
                <a:spcPts val="600"/>
              </a:spcAft>
              <a:buFont typeface="Century Gothic" panose="020B0502020202020204" pitchFamily="34" charset="0"/>
              <a:buChar char="−"/>
            </a:pPr>
            <a:r>
              <a:rPr lang="ru-RU" sz="1200" i="1" dirty="0"/>
              <a:t>Убыток первой очереди (</a:t>
            </a:r>
            <a:r>
              <a:rPr lang="en-US" sz="1200" i="1" dirty="0"/>
              <a:t>First-loss</a:t>
            </a:r>
            <a:r>
              <a:rPr lang="ru-RU" sz="1200" i="1" dirty="0"/>
              <a:t>)</a:t>
            </a:r>
          </a:p>
          <a:p>
            <a:pPr marL="107950" indent="-107950">
              <a:spcAft>
                <a:spcPts val="600"/>
              </a:spcAft>
              <a:buFont typeface="Century Gothic" panose="020B0502020202020204" pitchFamily="34" charset="0"/>
              <a:buChar char="−"/>
            </a:pPr>
            <a:r>
              <a:rPr lang="ru-RU" sz="1200" i="1" dirty="0"/>
              <a:t>Размер гарантии составляет до </a:t>
            </a:r>
            <a:r>
              <a:rPr lang="ru-RU" sz="1200" i="1" dirty="0" smtClean="0"/>
              <a:t>50</a:t>
            </a:r>
            <a:r>
              <a:rPr lang="ru-RU" sz="1200" i="1" dirty="0"/>
              <a:t>% от суммы кредита </a:t>
            </a:r>
          </a:p>
          <a:p>
            <a:pPr marL="107950" indent="-107950">
              <a:spcAft>
                <a:spcPts val="600"/>
              </a:spcAft>
              <a:buFont typeface="Century Gothic" panose="020B0502020202020204" pitchFamily="34" charset="0"/>
              <a:buChar char="−"/>
            </a:pPr>
            <a:r>
              <a:rPr lang="ru-RU" sz="1200" i="1" dirty="0"/>
              <a:t>Кредит должен быть использован по целевому назначению, в иных случаях гарантии аннулируются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498779" y="2512533"/>
            <a:ext cx="2448000" cy="370296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>
              <a:spcAft>
                <a:spcPts val="300"/>
              </a:spcAft>
            </a:pPr>
            <a:r>
              <a:rPr lang="ru-RU" sz="1400" b="1" dirty="0"/>
              <a:t>Требования к </a:t>
            </a:r>
            <a:r>
              <a:rPr lang="ru-RU" sz="1400" b="1" dirty="0" smtClean="0"/>
              <a:t>портфелю</a:t>
            </a:r>
          </a:p>
          <a:p>
            <a:pPr marL="82550" indent="-82550">
              <a:spcAft>
                <a:spcPts val="300"/>
              </a:spcAft>
              <a:buFont typeface="Century Gothic" panose="020B0502020202020204" pitchFamily="34" charset="0"/>
              <a:buChar char="−"/>
            </a:pPr>
            <a:r>
              <a:rPr lang="ru-RU" sz="1200" i="1" dirty="0"/>
              <a:t>Гарантии выдаются без согласования с USAID</a:t>
            </a:r>
          </a:p>
          <a:p>
            <a:pPr marL="82550" indent="-82550">
              <a:spcAft>
                <a:spcPts val="300"/>
              </a:spcAft>
              <a:buFont typeface="Century Gothic" panose="020B0502020202020204" pitchFamily="34" charset="0"/>
              <a:buChar char="−"/>
            </a:pPr>
            <a:r>
              <a:rPr lang="ru-RU" sz="1200" i="1" dirty="0"/>
              <a:t>БВУ оплачивают сборы за использование гарантий</a:t>
            </a:r>
          </a:p>
          <a:p>
            <a:pPr marL="82550" indent="-82550">
              <a:spcAft>
                <a:spcPts val="300"/>
              </a:spcAft>
              <a:buFont typeface="Century Gothic" panose="020B0502020202020204" pitchFamily="34" charset="0"/>
              <a:buChar char="−"/>
            </a:pPr>
            <a:r>
              <a:rPr lang="ru-RU" sz="1200" i="1" dirty="0"/>
              <a:t>БВУ получает гарантии только в случаи полноценного дефолта проекта</a:t>
            </a:r>
          </a:p>
          <a:p>
            <a:pPr marL="82550" indent="-82550">
              <a:spcAft>
                <a:spcPts val="300"/>
              </a:spcAft>
              <a:buFont typeface="Century Gothic" panose="020B0502020202020204" pitchFamily="34" charset="0"/>
              <a:buChar char="−"/>
            </a:pPr>
            <a:r>
              <a:rPr lang="ru-RU" sz="1200" i="1" dirty="0"/>
              <a:t>USAID закладывает резерв (5% от суммы кредитного портфеля) для покрытия дефолтов</a:t>
            </a:r>
          </a:p>
          <a:p>
            <a:pPr marL="82550" indent="-82550">
              <a:spcAft>
                <a:spcPts val="300"/>
              </a:spcAft>
              <a:buFont typeface="Century Gothic" panose="020B0502020202020204" pitchFamily="34" charset="0"/>
              <a:buChar char="−"/>
            </a:pPr>
            <a:r>
              <a:rPr lang="ru-RU" sz="1200" i="1" dirty="0"/>
              <a:t>USAID проводит выборочную проверку заемщиков</a:t>
            </a:r>
          </a:p>
        </p:txBody>
      </p:sp>
      <p:pic>
        <p:nvPicPr>
          <p:cNvPr id="11" name="Picture 2" descr="U.S. Agency for International Developm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00" y="1510737"/>
            <a:ext cx="1800225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869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0770541" cy="6858000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432000" y="368602"/>
            <a:ext cx="8078391" cy="6693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8078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8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Текущее состояние </a:t>
            </a: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гарантировани</a:t>
            </a:r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я</a:t>
            </a: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b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 рамках деятельности Фонда «Даму»</a:t>
            </a:r>
            <a:endParaRPr lang="ru-RU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748012" y="4487333"/>
            <a:ext cx="9428921" cy="15825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ru-RU" b="1" dirty="0"/>
              <a:t>Возможные проблемы </a:t>
            </a:r>
          </a:p>
          <a:p>
            <a:pPr marL="171450" indent="-171450">
              <a:buFontTx/>
              <a:buChar char="-"/>
            </a:pPr>
            <a:r>
              <a:rPr lang="ru-RU" sz="1500" i="1" dirty="0" smtClean="0"/>
              <a:t>Не достижение </a:t>
            </a:r>
            <a:r>
              <a:rPr lang="ru-RU" sz="1500" i="1" dirty="0"/>
              <a:t>установленных планов по гарантиям на 2018 год </a:t>
            </a:r>
            <a:r>
              <a:rPr lang="ru-RU" sz="1500" i="1" dirty="0" smtClean="0"/>
              <a:t>(3 900 проектов)</a:t>
            </a:r>
          </a:p>
          <a:p>
            <a:pPr marL="171450" indent="-171450">
              <a:buFontTx/>
              <a:buChar char="-"/>
            </a:pPr>
            <a:r>
              <a:rPr lang="ru-RU" sz="1500" i="1" dirty="0"/>
              <a:t>Двойной (без учета РКС)/ тройной (с учетом РКС) процесс принятия решения по предоставлению </a:t>
            </a:r>
            <a:r>
              <a:rPr lang="ru-RU" sz="1500" i="1" dirty="0" smtClean="0"/>
              <a:t>гарантии</a:t>
            </a:r>
          </a:p>
          <a:p>
            <a:pPr marL="171450" indent="-171450">
              <a:buFontTx/>
              <a:buChar char="-"/>
            </a:pPr>
            <a:r>
              <a:rPr lang="ru-RU" sz="1500" i="1" dirty="0"/>
              <a:t>Отсутствие заинтересованности у ряда банков второго уровня ввиду длительного процесса рассмотрения кредита с гарантий</a:t>
            </a:r>
            <a:endParaRPr lang="en-US" sz="1500" i="1" dirty="0"/>
          </a:p>
        </p:txBody>
      </p:sp>
      <p:graphicFrame>
        <p:nvGraphicFramePr>
          <p:cNvPr id="37" name="Диаграмма 36"/>
          <p:cNvGraphicFramePr/>
          <p:nvPr>
            <p:extLst>
              <p:ext uri="{D42A27DB-BD31-4B8C-83A1-F6EECF244321}">
                <p14:modId xmlns:p14="http://schemas.microsoft.com/office/powerpoint/2010/main" val="3266501271"/>
              </p:ext>
            </p:extLst>
          </p:nvPr>
        </p:nvGraphicFramePr>
        <p:xfrm>
          <a:off x="748013" y="1401440"/>
          <a:ext cx="9428920" cy="28911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9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797143" y="6356353"/>
            <a:ext cx="770557" cy="365125"/>
          </a:xfrm>
        </p:spPr>
        <p:txBody>
          <a:bodyPr/>
          <a:lstStyle/>
          <a:p>
            <a:fld id="{92118A34-E63D-4F5A-9591-B69D821C3137}" type="slidenum">
              <a:rPr lang="ru-RU" sz="2000" b="1" smtClean="0">
                <a:solidFill>
                  <a:schemeClr val="bg1"/>
                </a:solidFill>
              </a:rPr>
              <a:t>17</a:t>
            </a:fld>
            <a:endParaRPr lang="ru-RU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95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0770541" cy="6858000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432000" y="368602"/>
            <a:ext cx="8078391" cy="6693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8078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8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Механизм, заложенный в «ДКБ 2020»</a:t>
            </a:r>
            <a:endParaRPr lang="ru-RU" sz="24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797143" y="6356353"/>
            <a:ext cx="770557" cy="365125"/>
          </a:xfrm>
        </p:spPr>
        <p:txBody>
          <a:bodyPr/>
          <a:lstStyle/>
          <a:p>
            <a:fld id="{92118A34-E63D-4F5A-9591-B69D821C3137}" type="slidenum">
              <a:rPr lang="ru-RU" sz="2000" b="1" smtClean="0">
                <a:solidFill>
                  <a:schemeClr val="bg1"/>
                </a:solidFill>
              </a:rPr>
              <a:t>18</a:t>
            </a:fld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04878" y="2172113"/>
            <a:ext cx="1648769" cy="3496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45720" rIns="72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050" b="1" dirty="0" smtClean="0">
                <a:solidFill>
                  <a:schemeClr val="bg1"/>
                </a:solidFill>
              </a:rPr>
              <a:t>Фонд «Даму»</a:t>
            </a:r>
            <a:endParaRPr lang="ru-RU" sz="800" i="1" dirty="0">
              <a:solidFill>
                <a:schemeClr val="bg1"/>
              </a:solidFill>
            </a:endParaRPr>
          </a:p>
        </p:txBody>
      </p:sp>
      <p:sp>
        <p:nvSpPr>
          <p:cNvPr id="6" name="Двойная стрелка влево/вправо 5"/>
          <p:cNvSpPr/>
          <p:nvPr/>
        </p:nvSpPr>
        <p:spPr>
          <a:xfrm>
            <a:off x="3725334" y="2290652"/>
            <a:ext cx="3479788" cy="349687"/>
          </a:xfrm>
          <a:prstGeom prst="leftRight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948768" y="2172113"/>
            <a:ext cx="1648769" cy="3496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45720" rIns="72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050" b="1" dirty="0" smtClean="0">
                <a:solidFill>
                  <a:schemeClr val="bg1"/>
                </a:solidFill>
              </a:rPr>
              <a:t>БВУ</a:t>
            </a:r>
            <a:endParaRPr lang="ru-RU" sz="800" i="1" dirty="0">
              <a:solidFill>
                <a:schemeClr val="bg1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7734" y="1282242"/>
            <a:ext cx="934046" cy="846522"/>
          </a:xfrm>
          <a:prstGeom prst="rect">
            <a:avLst/>
          </a:prstGeom>
        </p:spPr>
      </p:pic>
      <p:pic>
        <p:nvPicPr>
          <p:cNvPr id="10" name="Picture 6" descr="Картинки по запросу банк иконка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0854" y="1282242"/>
            <a:ext cx="921681" cy="835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3980037" y="1705504"/>
            <a:ext cx="2971084" cy="62635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45720" rIns="72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050" b="1" dirty="0">
                <a:solidFill>
                  <a:sysClr val="windowText" lastClr="000000"/>
                </a:solidFill>
              </a:rPr>
              <a:t>Заключается соглашение с установлением лимита </a:t>
            </a:r>
            <a:r>
              <a:rPr lang="ru-RU" sz="1050" b="1" dirty="0" smtClean="0">
                <a:solidFill>
                  <a:sysClr val="windowText" lastClr="000000"/>
                </a:solidFill>
              </a:rPr>
              <a:t>гарантийного </a:t>
            </a:r>
            <a:r>
              <a:rPr lang="ru-RU" sz="1050" b="1" dirty="0">
                <a:solidFill>
                  <a:sysClr val="windowText" lastClr="000000"/>
                </a:solidFill>
              </a:rPr>
              <a:t>портфеля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304878" y="3429525"/>
            <a:ext cx="1648769" cy="3496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45720" rIns="72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050" b="1" dirty="0" smtClean="0">
                <a:solidFill>
                  <a:schemeClr val="bg1"/>
                </a:solidFill>
              </a:rPr>
              <a:t>БВУ</a:t>
            </a:r>
            <a:endParaRPr lang="ru-RU" sz="800" i="1" dirty="0">
              <a:solidFill>
                <a:schemeClr val="bg1"/>
              </a:solidFill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3980037" y="3548064"/>
            <a:ext cx="3225084" cy="349687"/>
          </a:xfrm>
          <a:prstGeom prst="right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948768" y="3429525"/>
            <a:ext cx="1648769" cy="3496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45720" rIns="72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050" b="1" dirty="0" smtClean="0">
                <a:solidFill>
                  <a:schemeClr val="bg1"/>
                </a:solidFill>
              </a:rPr>
              <a:t>Заемщик</a:t>
            </a:r>
            <a:endParaRPr lang="ru-RU" sz="800" i="1" dirty="0">
              <a:solidFill>
                <a:schemeClr val="bg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980037" y="2962916"/>
            <a:ext cx="2971084" cy="62635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45720" rIns="72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050" b="1" dirty="0">
                <a:solidFill>
                  <a:sysClr val="windowText" lastClr="000000"/>
                </a:solidFill>
              </a:rPr>
              <a:t>Выдаются кредиты с гарантией по решению </a:t>
            </a:r>
            <a:r>
              <a:rPr lang="ru-RU" sz="1050" b="1" dirty="0" smtClean="0">
                <a:solidFill>
                  <a:sysClr val="windowText" lastClr="000000"/>
                </a:solidFill>
              </a:rPr>
              <a:t>Банка*</a:t>
            </a:r>
            <a:endParaRPr lang="ru-RU" sz="1050" b="1" dirty="0">
              <a:solidFill>
                <a:sysClr val="windowText" lastClr="000000"/>
              </a:solidFill>
            </a:endParaRPr>
          </a:p>
        </p:txBody>
      </p:sp>
      <p:pic>
        <p:nvPicPr>
          <p:cNvPr id="16" name="Picture 8" descr="Картинки по запросу бизнесмен иконка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3369" y="2672005"/>
            <a:ext cx="770291" cy="69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Картинки по запросу банк иконка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946" y="2530794"/>
            <a:ext cx="921681" cy="835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1304878" y="4670992"/>
            <a:ext cx="1648769" cy="3496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45720" rIns="72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050" b="1" dirty="0" smtClean="0">
                <a:solidFill>
                  <a:schemeClr val="bg1"/>
                </a:solidFill>
              </a:rPr>
              <a:t>БВУ</a:t>
            </a:r>
            <a:endParaRPr lang="ru-RU" sz="800" i="1" dirty="0">
              <a:solidFill>
                <a:schemeClr val="bg1"/>
              </a:solidFill>
            </a:endParaRPr>
          </a:p>
        </p:txBody>
      </p:sp>
      <p:sp>
        <p:nvSpPr>
          <p:cNvPr id="19" name="Стрелка вправо 18"/>
          <p:cNvSpPr/>
          <p:nvPr/>
        </p:nvSpPr>
        <p:spPr>
          <a:xfrm>
            <a:off x="3980037" y="4789531"/>
            <a:ext cx="3225084" cy="349687"/>
          </a:xfrm>
          <a:prstGeom prst="right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7948768" y="4670992"/>
            <a:ext cx="1648769" cy="3496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45720" rIns="72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050" b="1" dirty="0" smtClean="0">
                <a:solidFill>
                  <a:schemeClr val="bg1"/>
                </a:solidFill>
              </a:rPr>
              <a:t>Фонд «Даму»</a:t>
            </a:r>
            <a:endParaRPr lang="ru-RU" sz="800" i="1" dirty="0">
              <a:solidFill>
                <a:schemeClr val="bg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980037" y="4204383"/>
            <a:ext cx="2971084" cy="62635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45720" rIns="72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050" b="1" dirty="0">
                <a:solidFill>
                  <a:sysClr val="windowText" lastClr="000000"/>
                </a:solidFill>
              </a:rPr>
              <a:t>Направляется отчет по выданным гарантиям </a:t>
            </a:r>
          </a:p>
        </p:txBody>
      </p:sp>
      <p:pic>
        <p:nvPicPr>
          <p:cNvPr id="22" name="Picture 6" descr="Картинки по запросу банк иконка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469" y="3779212"/>
            <a:ext cx="921681" cy="835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1491" y="3803985"/>
            <a:ext cx="934046" cy="846522"/>
          </a:xfrm>
          <a:prstGeom prst="rect">
            <a:avLst/>
          </a:prstGeom>
        </p:spPr>
      </p:pic>
      <p:sp>
        <p:nvSpPr>
          <p:cNvPr id="24" name="Прямоугольник 23"/>
          <p:cNvSpPr/>
          <p:nvPr/>
        </p:nvSpPr>
        <p:spPr>
          <a:xfrm>
            <a:off x="1304877" y="5411169"/>
            <a:ext cx="8292659" cy="57708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45720" rIns="72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altLang="ru-RU" sz="1050" b="1" dirty="0">
                <a:solidFill>
                  <a:sysClr val="windowText" lastClr="000000"/>
                </a:solidFill>
              </a:rPr>
              <a:t>Мониторинг проводится только при выставления Банком требования  по выплате  гарантии.</a:t>
            </a:r>
          </a:p>
          <a:p>
            <a:pPr algn="ctr"/>
            <a:r>
              <a:rPr lang="ru-RU" altLang="ru-RU" sz="1050" b="1" dirty="0">
                <a:solidFill>
                  <a:sysClr val="windowText" lastClr="000000"/>
                </a:solidFill>
              </a:rPr>
              <a:t>При выявлении нецелевого использования кредита гарантия аннулируется.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80785" y="6144399"/>
            <a:ext cx="83808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i="1" dirty="0" smtClean="0">
                <a:solidFill>
                  <a:sysClr val="windowText" lastClr="000000"/>
                </a:solidFill>
              </a:rPr>
              <a:t>*Банк высылает пул проектов для заключения трехстороннего договора гарантирования Фонду «Даму»</a:t>
            </a:r>
            <a:endParaRPr lang="ru-RU" sz="1200" i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77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0770541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 bwMode="auto">
          <a:xfrm>
            <a:off x="2150886" y="2356069"/>
            <a:ext cx="648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/>
                </a:solidFill>
              </a:rPr>
              <a:t>БЛАГОДАРИМ ЗА ВНИМАНИЕ!</a:t>
            </a:r>
            <a:endParaRPr lang="ru-RU" sz="3200" b="1" dirty="0">
              <a:solidFill>
                <a:schemeClr val="accent1"/>
              </a:solidFill>
            </a:endParaRPr>
          </a:p>
        </p:txBody>
      </p:sp>
      <p:sp>
        <p:nvSpPr>
          <p:cNvPr id="9" name="TextBox 8"/>
          <p:cNvSpPr txBox="1"/>
          <p:nvPr/>
        </p:nvSpPr>
        <p:spPr bwMode="auto">
          <a:xfrm>
            <a:off x="2150886" y="3465781"/>
            <a:ext cx="6480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Информационно-аналитический департамент: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ru-RU" dirty="0" smtClean="0"/>
              <a:t>Ермек Абдибеков – Директор (</a:t>
            </a:r>
            <a:r>
              <a:rPr lang="ru-RU" dirty="0" err="1" smtClean="0"/>
              <a:t>вн</a:t>
            </a:r>
            <a:r>
              <a:rPr lang="ru-RU" dirty="0" smtClean="0"/>
              <a:t>. 1031)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ru-RU" dirty="0" smtClean="0"/>
              <a:t>Ануар Оспанов – </a:t>
            </a:r>
            <a:r>
              <a:rPr lang="ru-RU" dirty="0" err="1" smtClean="0"/>
              <a:t>Гл.менеджер</a:t>
            </a:r>
            <a:r>
              <a:rPr lang="ru-RU" dirty="0" smtClean="0"/>
              <a:t> (</a:t>
            </a:r>
            <a:r>
              <a:rPr lang="ru-RU" dirty="0" err="1" smtClean="0"/>
              <a:t>вн</a:t>
            </a:r>
            <a:r>
              <a:rPr lang="ru-RU" dirty="0" smtClean="0"/>
              <a:t>. 1035)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960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0770541" cy="6858000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432000" y="368602"/>
            <a:ext cx="8078391" cy="6693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8078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8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Содержание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55798" y="1177965"/>
            <a:ext cx="10072716" cy="4764907"/>
          </a:xfrm>
          <a:prstGeom prst="rect">
            <a:avLst/>
          </a:prstGeom>
        </p:spPr>
        <p:txBody>
          <a:bodyPr wrap="square" anchor="ctr" anchorCtr="0">
            <a:noAutofit/>
          </a:bodyPr>
          <a:lstStyle/>
          <a:p>
            <a:pPr marL="457200" indent="-457200">
              <a:spcAft>
                <a:spcPts val="1200"/>
              </a:spcAft>
              <a:buClr>
                <a:schemeClr val="accent1"/>
              </a:buClr>
              <a:buSzPct val="125000"/>
              <a:buFont typeface="+mj-lt"/>
              <a:buAutoNum type="arabicPeriod"/>
            </a:pPr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Мировые масштабы гарантирования </a:t>
            </a: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кредитов, особенности </a:t>
            </a:r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работы гарантийных </a:t>
            </a: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фондов</a:t>
            </a:r>
          </a:p>
          <a:p>
            <a:pPr marL="457200" indent="-457200">
              <a:spcAft>
                <a:spcPts val="1200"/>
              </a:spcAft>
              <a:buClr>
                <a:schemeClr val="accent1"/>
              </a:buClr>
              <a:buSzPct val="125000"/>
              <a:buFont typeface="+mj-lt"/>
              <a:buAutoNum type="arabicPeriod"/>
            </a:pP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Формы кредитных </a:t>
            </a:r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гарантийных </a:t>
            </a: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схем, виды </a:t>
            </a:r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гарантий </a:t>
            </a:r>
          </a:p>
          <a:p>
            <a:pPr marL="457200" indent="-457200">
              <a:spcAft>
                <a:spcPts val="1200"/>
              </a:spcAft>
              <a:buClr>
                <a:schemeClr val="accent1"/>
              </a:buClr>
              <a:buSzPct val="125000"/>
              <a:buFont typeface="+mj-lt"/>
              <a:buAutoNum type="arabicPeriod"/>
            </a:pPr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Основные шаги в процессе портфельного гарантирования</a:t>
            </a:r>
            <a:endParaRPr lang="ru-RU" sz="24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spcAft>
                <a:spcPts val="1200"/>
              </a:spcAft>
              <a:buClr>
                <a:schemeClr val="accent1"/>
              </a:buClr>
              <a:buSzPct val="125000"/>
              <a:buFont typeface="+mj-lt"/>
              <a:buAutoNum type="arabicPeriod"/>
            </a:pP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Классификация </a:t>
            </a:r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схем портфельного </a:t>
            </a: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гарантирования</a:t>
            </a:r>
          </a:p>
          <a:p>
            <a:pPr marL="457200" indent="-457200">
              <a:buClr>
                <a:schemeClr val="accent1"/>
              </a:buClr>
              <a:buSzPct val="125000"/>
              <a:buFont typeface="+mj-lt"/>
              <a:buAutoNum type="arabicPeriod"/>
            </a:pP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Международный опыт</a:t>
            </a:r>
            <a:endParaRPr lang="ru-RU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914400" lvl="1" indent="-457200">
              <a:buClr>
                <a:schemeClr val="tx1">
                  <a:lumMod val="50000"/>
                  <a:lumOff val="50000"/>
                </a:schemeClr>
              </a:buClr>
              <a:buSzPct val="125000"/>
              <a:buFont typeface="Wingdings" pitchFamily="2" charset="2"/>
              <a:buChar char="§"/>
            </a:pPr>
            <a:r>
              <a:rPr lang="ru-RU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Великобритания</a:t>
            </a:r>
          </a:p>
          <a:p>
            <a:pPr marL="914400" lvl="1" indent="-457200">
              <a:buClr>
                <a:schemeClr val="tx1">
                  <a:lumMod val="50000"/>
                  <a:lumOff val="50000"/>
                </a:schemeClr>
              </a:buClr>
              <a:buSzPct val="125000"/>
              <a:buFont typeface="Wingdings" pitchFamily="2" charset="2"/>
              <a:buChar char="§"/>
            </a:pPr>
            <a:r>
              <a:rPr lang="ru-RU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Польша</a:t>
            </a:r>
          </a:p>
          <a:p>
            <a:pPr marL="914400" lvl="1" indent="-457200">
              <a:buClr>
                <a:schemeClr val="tx1">
                  <a:lumMod val="50000"/>
                  <a:lumOff val="50000"/>
                </a:schemeClr>
              </a:buClr>
              <a:buSzPct val="125000"/>
              <a:buFont typeface="Wingdings" pitchFamily="2" charset="2"/>
              <a:buChar char="§"/>
            </a:pPr>
            <a:r>
              <a:rPr lang="ru-RU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Турция</a:t>
            </a:r>
          </a:p>
          <a:p>
            <a:pPr marL="914400" lvl="1" indent="-457200">
              <a:buClr>
                <a:schemeClr val="tx1">
                  <a:lumMod val="50000"/>
                  <a:lumOff val="50000"/>
                </a:schemeClr>
              </a:buClr>
              <a:buSzPct val="125000"/>
              <a:buFont typeface="Wingdings" pitchFamily="2" charset="2"/>
              <a:buChar char="§"/>
            </a:pPr>
            <a:r>
              <a:rPr lang="ru-RU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Малайзия</a:t>
            </a:r>
          </a:p>
          <a:p>
            <a:pPr marL="914400" lvl="1" indent="-457200">
              <a:spcAft>
                <a:spcPts val="1200"/>
              </a:spcAft>
              <a:buClr>
                <a:schemeClr val="tx1">
                  <a:lumMod val="50000"/>
                  <a:lumOff val="50000"/>
                </a:schemeClr>
              </a:buClr>
              <a:buSzPct val="125000"/>
              <a:buFont typeface="Wingdings" pitchFamily="2" charset="2"/>
              <a:buChar char="§"/>
            </a:pPr>
            <a:r>
              <a:rPr lang="en-US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USAID</a:t>
            </a:r>
            <a:endParaRPr lang="ru-RU" sz="20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spcAft>
                <a:spcPts val="1200"/>
              </a:spcAft>
              <a:buClr>
                <a:schemeClr val="accent1"/>
              </a:buClr>
              <a:buSzPct val="125000"/>
              <a:buFont typeface="+mj-lt"/>
              <a:buAutoNum type="arabicPeriod"/>
            </a:pPr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Механизм, заложенный в «ДКБ 2020»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797143" y="6356353"/>
            <a:ext cx="770557" cy="365125"/>
          </a:xfrm>
        </p:spPr>
        <p:txBody>
          <a:bodyPr/>
          <a:lstStyle/>
          <a:p>
            <a:fld id="{92118A34-E63D-4F5A-9591-B69D821C3137}" type="slidenum">
              <a:rPr lang="ru-RU" sz="2000" b="1" smtClean="0">
                <a:solidFill>
                  <a:schemeClr val="bg1"/>
                </a:solidFill>
              </a:rPr>
              <a:t>2</a:t>
            </a:fld>
            <a:endParaRPr lang="ru-RU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02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0770541" cy="6858000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432000" y="368602"/>
            <a:ext cx="8078391" cy="6693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8078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8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Мировые масштабы гарантирования кредитов</a:t>
            </a:r>
          </a:p>
          <a:p>
            <a:r>
              <a:rPr lang="ru-RU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Статистика по странам Западной Европы</a:t>
            </a:r>
            <a:endParaRPr lang="ru-RU" sz="18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797143" y="6356353"/>
            <a:ext cx="770557" cy="365125"/>
          </a:xfrm>
        </p:spPr>
        <p:txBody>
          <a:bodyPr/>
          <a:lstStyle/>
          <a:p>
            <a:fld id="{92118A34-E63D-4F5A-9591-B69D821C3137}" type="slidenum">
              <a:rPr lang="ru-RU" sz="2000" b="1" smtClean="0">
                <a:solidFill>
                  <a:schemeClr val="bg1"/>
                </a:solidFill>
              </a:rPr>
              <a:t>3</a:t>
            </a:fld>
            <a:endParaRPr lang="ru-RU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3726109"/>
              </p:ext>
            </p:extLst>
          </p:nvPr>
        </p:nvGraphicFramePr>
        <p:xfrm>
          <a:off x="169039" y="2214638"/>
          <a:ext cx="3240000" cy="35055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4560866"/>
              </p:ext>
            </p:extLst>
          </p:nvPr>
        </p:nvGraphicFramePr>
        <p:xfrm>
          <a:off x="3767590" y="2189905"/>
          <a:ext cx="3240000" cy="35055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0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8396080"/>
              </p:ext>
            </p:extLst>
          </p:nvPr>
        </p:nvGraphicFramePr>
        <p:xfrm>
          <a:off x="7327700" y="2215560"/>
          <a:ext cx="3240000" cy="35055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7205" y="1614334"/>
            <a:ext cx="28611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Количество действующих контрактов на </a:t>
            </a:r>
            <a:r>
              <a:rPr lang="ru-RU" sz="1400" b="1" dirty="0"/>
              <a:t>конец 2015 г</a:t>
            </a:r>
            <a:r>
              <a:rPr lang="ru-RU" sz="1400" b="1" dirty="0" smtClean="0"/>
              <a:t>. </a:t>
            </a:r>
            <a:endParaRPr lang="ru-RU" sz="1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4057916" y="1614334"/>
            <a:ext cx="2785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Портфель гарантий </a:t>
            </a:r>
            <a:br>
              <a:rPr lang="ru-RU" sz="1400" b="1" dirty="0" smtClean="0"/>
            </a:br>
            <a:r>
              <a:rPr lang="ru-RU" sz="1400" b="1" dirty="0" smtClean="0"/>
              <a:t>на конец 2015 г.</a:t>
            </a:r>
            <a:endParaRPr lang="ru-RU" sz="1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7582780" y="1614334"/>
            <a:ext cx="2785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Портфель гарантий </a:t>
            </a:r>
            <a:br>
              <a:rPr lang="ru-RU" sz="1400" b="1" dirty="0" smtClean="0"/>
            </a:br>
            <a:r>
              <a:rPr lang="ru-RU" sz="1400" b="1" dirty="0" smtClean="0"/>
              <a:t>в сравнении с ВВП, в %</a:t>
            </a:r>
            <a:endParaRPr lang="ru-RU" sz="1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197691" y="3447707"/>
            <a:ext cx="1212133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1600" b="1" dirty="0" smtClean="0"/>
              <a:t>2,03 млн. контрактов</a:t>
            </a:r>
            <a:endParaRPr lang="ru-RU" sz="16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4960181" y="3354228"/>
            <a:ext cx="907220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b="1" dirty="0" smtClean="0">
                <a:latin typeface="+mj-lt"/>
                <a:cs typeface="Times New Roman" panose="02020603050405020304" pitchFamily="18" charset="0"/>
              </a:rPr>
              <a:t>€68</a:t>
            </a:r>
          </a:p>
          <a:p>
            <a:pPr algn="ctr"/>
            <a:r>
              <a:rPr lang="ru-RU" b="1" dirty="0" smtClean="0">
                <a:latin typeface="+mj-lt"/>
                <a:cs typeface="Times New Roman" panose="02020603050405020304" pitchFamily="18" charset="0"/>
              </a:rPr>
              <a:t>млрд.</a:t>
            </a:r>
            <a:endParaRPr lang="ru-RU" b="1" dirty="0"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7205" y="6312617"/>
            <a:ext cx="63860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i="1" dirty="0" smtClean="0"/>
              <a:t>Источник: </a:t>
            </a:r>
            <a:r>
              <a:rPr lang="en-US" sz="1000" i="1" dirty="0" smtClean="0"/>
              <a:t>“Credit Guarantee Schemes for SME Lending in Western Europe” – </a:t>
            </a:r>
            <a:r>
              <a:rPr lang="ru-RU" sz="1000" i="1" dirty="0" smtClean="0"/>
              <a:t>ЕИБ</a:t>
            </a:r>
            <a:endParaRPr lang="en-US" sz="1000" i="1" dirty="0" smtClean="0"/>
          </a:p>
          <a:p>
            <a:r>
              <a:rPr lang="en-US" sz="1000" i="1" dirty="0" smtClean="0"/>
              <a:t>(</a:t>
            </a:r>
            <a:r>
              <a:rPr lang="en-US" sz="1000" i="1" dirty="0" smtClean="0">
                <a:hlinkClick r:id="rId6"/>
              </a:rPr>
              <a:t>http</a:t>
            </a:r>
            <a:r>
              <a:rPr lang="en-US" sz="1000" i="1" dirty="0">
                <a:hlinkClick r:id="rId6"/>
              </a:rPr>
              <a:t>://</a:t>
            </a:r>
            <a:r>
              <a:rPr lang="en-US" sz="1000" i="1" dirty="0" smtClean="0">
                <a:hlinkClick r:id="rId6"/>
              </a:rPr>
              <a:t>www.eif.org/news_centre/publications/eif_wp_42.pdf</a:t>
            </a:r>
            <a:r>
              <a:rPr lang="en-US" sz="1000" i="1" dirty="0" smtClean="0"/>
              <a:t>) </a:t>
            </a:r>
            <a:endParaRPr lang="ru-RU" sz="1000" i="1" dirty="0"/>
          </a:p>
        </p:txBody>
      </p:sp>
    </p:spTree>
    <p:extLst>
      <p:ext uri="{BB962C8B-B14F-4D97-AF65-F5344CB8AC3E}">
        <p14:creationId xmlns:p14="http://schemas.microsoft.com/office/powerpoint/2010/main" val="310605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0770541" cy="6858000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432000" y="368602"/>
            <a:ext cx="8078391" cy="6693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8078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8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Особенности работы гарантийных фондов</a:t>
            </a:r>
          </a:p>
          <a:p>
            <a:r>
              <a:rPr lang="ru-RU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По результатам опроса</a:t>
            </a:r>
            <a:endParaRPr lang="ru-RU" sz="18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797143" y="6356353"/>
            <a:ext cx="770557" cy="365125"/>
          </a:xfrm>
        </p:spPr>
        <p:txBody>
          <a:bodyPr/>
          <a:lstStyle/>
          <a:p>
            <a:fld id="{92118A34-E63D-4F5A-9591-B69D821C3137}" type="slidenum">
              <a:rPr lang="ru-RU" sz="2000" b="1" smtClean="0">
                <a:solidFill>
                  <a:schemeClr val="bg1"/>
                </a:solidFill>
              </a:rPr>
              <a:t>4</a:t>
            </a:fld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5" y="6312617"/>
            <a:ext cx="63860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i="1" dirty="0" smtClean="0"/>
              <a:t>Источник: </a:t>
            </a:r>
            <a:r>
              <a:rPr lang="en-US" sz="1000" i="1" dirty="0" smtClean="0"/>
              <a:t>“Credit Guarantee Schemes for SME Lending in Western Europe” – </a:t>
            </a:r>
            <a:r>
              <a:rPr lang="ru-RU" sz="1000" i="1" dirty="0" smtClean="0"/>
              <a:t>ЕИБ</a:t>
            </a:r>
            <a:endParaRPr lang="en-US" sz="1000" i="1" dirty="0" smtClean="0"/>
          </a:p>
          <a:p>
            <a:r>
              <a:rPr lang="en-US" sz="1000" i="1" dirty="0" smtClean="0"/>
              <a:t>(</a:t>
            </a:r>
            <a:r>
              <a:rPr lang="en-US" sz="1000" i="1" dirty="0" smtClean="0">
                <a:hlinkClick r:id="rId3"/>
              </a:rPr>
              <a:t>http</a:t>
            </a:r>
            <a:r>
              <a:rPr lang="en-US" sz="1000" i="1" dirty="0">
                <a:hlinkClick r:id="rId3"/>
              </a:rPr>
              <a:t>://</a:t>
            </a:r>
            <a:r>
              <a:rPr lang="en-US" sz="1000" i="1" dirty="0" smtClean="0">
                <a:hlinkClick r:id="rId3"/>
              </a:rPr>
              <a:t>www.eif.org/news_centre/publications/eif_wp_42.pdf</a:t>
            </a:r>
            <a:r>
              <a:rPr lang="en-US" sz="1000" i="1" dirty="0" smtClean="0"/>
              <a:t>) </a:t>
            </a:r>
            <a:endParaRPr lang="ru-RU" sz="1000" i="1" dirty="0"/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1177994"/>
              </p:ext>
            </p:extLst>
          </p:nvPr>
        </p:nvGraphicFramePr>
        <p:xfrm>
          <a:off x="1534927" y="1687678"/>
          <a:ext cx="4320000" cy="18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0536772"/>
              </p:ext>
            </p:extLst>
          </p:nvPr>
        </p:nvGraphicFramePr>
        <p:xfrm>
          <a:off x="6195251" y="1627473"/>
          <a:ext cx="4320000" cy="18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9061518"/>
              </p:ext>
            </p:extLst>
          </p:nvPr>
        </p:nvGraphicFramePr>
        <p:xfrm>
          <a:off x="1533047" y="4258219"/>
          <a:ext cx="4320000" cy="18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2401819"/>
              </p:ext>
            </p:extLst>
          </p:nvPr>
        </p:nvGraphicFramePr>
        <p:xfrm>
          <a:off x="6218090" y="4243282"/>
          <a:ext cx="4320000" cy="18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609367" y="1191127"/>
            <a:ext cx="4140000" cy="430887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 algn="ctr"/>
            <a:r>
              <a:rPr lang="ru-RU" sz="1400" b="1" dirty="0"/>
              <a:t>Какие виды гарантий ваш </a:t>
            </a:r>
            <a:r>
              <a:rPr lang="ru-RU" sz="1400" b="1" dirty="0" smtClean="0"/>
              <a:t>фонд предоставляет</a:t>
            </a:r>
            <a:r>
              <a:rPr lang="ru-RU" sz="1400" b="1" dirty="0"/>
              <a:t>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288559" y="1191127"/>
            <a:ext cx="4140000" cy="430887"/>
          </a:xfrm>
          <a:prstGeom prst="rect">
            <a:avLst/>
          </a:prstGeom>
        </p:spPr>
        <p:txBody>
          <a:bodyPr lIns="0" tIns="0" rIns="0" bIns="0" anchor="ctr" anchorCtr="0">
            <a:spAutoFit/>
          </a:bodyPr>
          <a:lstStyle/>
          <a:p>
            <a:pPr algn="ctr"/>
            <a:r>
              <a:rPr lang="ru-RU" sz="1400" b="1" dirty="0"/>
              <a:t>Какое разделение убытков предполагает схема гарантирования вашего фонда?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609367" y="3793361"/>
            <a:ext cx="4140000" cy="430887"/>
          </a:xfrm>
          <a:prstGeom prst="rect">
            <a:avLst/>
          </a:prstGeom>
        </p:spPr>
        <p:txBody>
          <a:bodyPr lIns="0" tIns="0" rIns="0" bIns="0" anchor="ctr" anchorCtr="0">
            <a:spAutoFit/>
          </a:bodyPr>
          <a:lstStyle/>
          <a:p>
            <a:pPr algn="ctr"/>
            <a:r>
              <a:rPr lang="ru-RU" sz="1400" b="1" dirty="0"/>
              <a:t>Ваш банк использует индивидуальные гарантии или портфельные гарантии?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288559" y="3793361"/>
            <a:ext cx="4140000" cy="430887"/>
          </a:xfrm>
          <a:prstGeom prst="rect">
            <a:avLst/>
          </a:prstGeom>
        </p:spPr>
        <p:txBody>
          <a:bodyPr lIns="0" tIns="0" rIns="0" bIns="0" anchor="ctr" anchorCtr="0">
            <a:spAutoFit/>
          </a:bodyPr>
          <a:lstStyle/>
          <a:p>
            <a:pPr algn="ctr"/>
            <a:r>
              <a:rPr lang="ru-RU" sz="1400" b="1" dirty="0"/>
              <a:t>Насколько важны гарантии для кредитной деятельности банка?</a:t>
            </a:r>
          </a:p>
        </p:txBody>
      </p:sp>
      <p:sp>
        <p:nvSpPr>
          <p:cNvPr id="15" name="Пятиугольник 14"/>
          <p:cNvSpPr/>
          <p:nvPr/>
        </p:nvSpPr>
        <p:spPr>
          <a:xfrm>
            <a:off x="228600" y="1622014"/>
            <a:ext cx="1219200" cy="1730786"/>
          </a:xfrm>
          <a:prstGeom prst="homePlate">
            <a:avLst>
              <a:gd name="adj" fmla="val 20693"/>
            </a:avLst>
          </a:prstGeom>
          <a:gradFill>
            <a:gsLst>
              <a:gs pos="0">
                <a:schemeClr val="bg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18 </a:t>
            </a:r>
            <a:r>
              <a:rPr lang="ru-RU" sz="1600" b="1" dirty="0" smtClean="0">
                <a:solidFill>
                  <a:schemeClr val="tx1"/>
                </a:solidFill>
              </a:rPr>
              <a:t>фондов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8" name="Пятиугольник 17"/>
          <p:cNvSpPr/>
          <p:nvPr/>
        </p:nvSpPr>
        <p:spPr>
          <a:xfrm>
            <a:off x="228600" y="4189185"/>
            <a:ext cx="1219200" cy="1730786"/>
          </a:xfrm>
          <a:prstGeom prst="homePlate">
            <a:avLst>
              <a:gd name="adj" fmla="val 20693"/>
            </a:avLst>
          </a:prstGeom>
          <a:gradFill>
            <a:gsLst>
              <a:gs pos="0">
                <a:schemeClr val="bg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33 </a:t>
            </a:r>
            <a:r>
              <a:rPr lang="ru-RU" sz="1600" b="1" dirty="0" smtClean="0">
                <a:solidFill>
                  <a:schemeClr val="tx1"/>
                </a:solidFill>
              </a:rPr>
              <a:t>банка</a:t>
            </a:r>
            <a:endParaRPr lang="ru-RU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3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0770541" cy="6858000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432000" y="368602"/>
            <a:ext cx="8078391" cy="6693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8078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8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Формы кредитных гарантийных схем</a:t>
            </a:r>
          </a:p>
          <a:p>
            <a:r>
              <a:rPr lang="ru-RU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 точки зрения владения и управления</a:t>
            </a:r>
            <a:endParaRPr lang="ru-RU" sz="18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797143" y="6356353"/>
            <a:ext cx="770557" cy="365125"/>
          </a:xfrm>
        </p:spPr>
        <p:txBody>
          <a:bodyPr/>
          <a:lstStyle/>
          <a:p>
            <a:fld id="{92118A34-E63D-4F5A-9591-B69D821C3137}" type="slidenum">
              <a:rPr lang="ru-RU" sz="2000" b="1" smtClean="0">
                <a:solidFill>
                  <a:schemeClr val="bg1"/>
                </a:solidFill>
              </a:rPr>
              <a:t>5</a:t>
            </a:fld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0200" y="1447800"/>
            <a:ext cx="3187700" cy="11298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Государственные</a:t>
            </a:r>
          </a:p>
          <a:p>
            <a:pPr algn="ctr"/>
            <a:r>
              <a:rPr lang="en-US" sz="1600" i="1" dirty="0" smtClean="0"/>
              <a:t>Public</a:t>
            </a:r>
            <a:endParaRPr lang="ru-RU" sz="1600" i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791422" y="1447800"/>
            <a:ext cx="3187700" cy="112989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Государственно-частные</a:t>
            </a:r>
            <a:endParaRPr lang="en-US" sz="2000" b="1" dirty="0" smtClean="0"/>
          </a:p>
          <a:p>
            <a:pPr algn="ctr"/>
            <a:r>
              <a:rPr lang="en-US" sz="1600" i="1" dirty="0" smtClean="0"/>
              <a:t>Public-private</a:t>
            </a:r>
            <a:endParaRPr lang="ru-RU" sz="1600" i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252644" y="1475507"/>
            <a:ext cx="3187700" cy="112989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Частные</a:t>
            </a:r>
            <a:r>
              <a:rPr lang="en-US" sz="2000" b="1" dirty="0"/>
              <a:t> </a:t>
            </a:r>
            <a:r>
              <a:rPr lang="ru-RU" sz="2000" b="1" dirty="0" smtClean="0"/>
              <a:t>(паевые)</a:t>
            </a:r>
            <a:endParaRPr lang="en-US" sz="2000" b="1" dirty="0" smtClean="0"/>
          </a:p>
          <a:p>
            <a:pPr algn="ctr"/>
            <a:r>
              <a:rPr lang="en-US" sz="1600" i="1" dirty="0" smtClean="0"/>
              <a:t>Mutual</a:t>
            </a:r>
            <a:endParaRPr lang="ru-RU" sz="1600" i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30200" y="3061447"/>
            <a:ext cx="3187700" cy="152440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marL="196850" indent="-1968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 smtClean="0"/>
              <a:t>Учредитель: государство</a:t>
            </a:r>
          </a:p>
          <a:p>
            <a:pPr marL="196850" indent="-1968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 smtClean="0"/>
              <a:t>Оператор: </a:t>
            </a:r>
            <a:r>
              <a:rPr lang="ru-RU" sz="1600" dirty="0" err="1" smtClean="0"/>
              <a:t>госагентство</a:t>
            </a:r>
            <a:r>
              <a:rPr lang="ru-RU" sz="1600" dirty="0" smtClean="0"/>
              <a:t>, </a:t>
            </a:r>
            <a:r>
              <a:rPr lang="ru-RU" sz="1600" dirty="0" err="1" smtClean="0"/>
              <a:t>госфонд</a:t>
            </a:r>
            <a:r>
              <a:rPr lang="ru-RU" sz="1600" dirty="0" smtClean="0"/>
              <a:t>/банк или подразделение министерства</a:t>
            </a:r>
            <a:endParaRPr lang="ru-RU" sz="16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791422" y="3061447"/>
            <a:ext cx="3187700" cy="15244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marL="196850" indent="-1968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 smtClean="0"/>
              <a:t>Учредители: государство и ассоциации предприятий/банки</a:t>
            </a:r>
            <a:endParaRPr lang="ru-RU" sz="1600" dirty="0"/>
          </a:p>
          <a:p>
            <a:pPr marL="196850" indent="-1968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 smtClean="0"/>
              <a:t>Оператор:</a:t>
            </a:r>
            <a:r>
              <a:rPr lang="en-US" sz="1600" dirty="0" smtClean="0"/>
              <a:t> </a:t>
            </a:r>
            <a:r>
              <a:rPr lang="ru-RU" sz="1600" dirty="0" err="1" smtClean="0"/>
              <a:t>Спецфонд</a:t>
            </a:r>
            <a:r>
              <a:rPr lang="ru-RU" sz="1600" dirty="0" smtClean="0"/>
              <a:t>/банк</a:t>
            </a:r>
            <a:endParaRPr lang="ru-RU" sz="16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30200" y="5041900"/>
            <a:ext cx="3187700" cy="10795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ru-RU" sz="1600" dirty="0" smtClean="0"/>
              <a:t>Примеры: </a:t>
            </a:r>
            <a:endParaRPr lang="ru-RU" sz="1600" dirty="0"/>
          </a:p>
          <a:p>
            <a:pPr algn="ctr"/>
            <a:r>
              <a:rPr lang="ru-RU" sz="1600" dirty="0" smtClean="0"/>
              <a:t>Канада, Чили, Дания, Словакия, Словения, США, Россия, Казахстан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791422" y="5041900"/>
            <a:ext cx="3187700" cy="10795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ru-RU" sz="1600" dirty="0" smtClean="0"/>
              <a:t>Примеры: </a:t>
            </a:r>
            <a:endParaRPr lang="ru-RU" sz="1600" dirty="0"/>
          </a:p>
          <a:p>
            <a:pPr algn="ctr"/>
            <a:r>
              <a:rPr lang="ru-RU" sz="1600" dirty="0" smtClean="0"/>
              <a:t>Венгрия,</a:t>
            </a:r>
          </a:p>
          <a:p>
            <a:pPr algn="ctr"/>
            <a:r>
              <a:rPr lang="ru-RU" sz="1600" dirty="0" smtClean="0"/>
              <a:t>Турция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7252644" y="3061447"/>
            <a:ext cx="3187700" cy="152440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pPr marL="196850" indent="-1968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 smtClean="0"/>
              <a:t>Учредители: ассоциации предприятий/банки</a:t>
            </a:r>
            <a:endParaRPr lang="ru-RU" sz="1600" dirty="0"/>
          </a:p>
          <a:p>
            <a:pPr marL="196850" indent="-1968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 smtClean="0"/>
              <a:t>Оператор</a:t>
            </a:r>
            <a:r>
              <a:rPr lang="ru-RU" sz="1600" dirty="0"/>
              <a:t>ы</a:t>
            </a:r>
            <a:r>
              <a:rPr lang="ru-RU" sz="1600" dirty="0" smtClean="0"/>
              <a:t>:</a:t>
            </a:r>
            <a:r>
              <a:rPr lang="en-US" sz="1600" dirty="0" smtClean="0"/>
              <a:t> </a:t>
            </a:r>
            <a:r>
              <a:rPr lang="ru-RU" sz="1600" dirty="0" smtClean="0"/>
              <a:t>Небольшие локальные фонды</a:t>
            </a:r>
            <a:endParaRPr lang="ru-RU" sz="16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7252644" y="5041900"/>
            <a:ext cx="3187700" cy="10795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ru-RU" sz="1600" dirty="0" smtClean="0"/>
              <a:t>Примеры: </a:t>
            </a:r>
            <a:endParaRPr lang="ru-RU" sz="1600" dirty="0"/>
          </a:p>
          <a:p>
            <a:pPr algn="ctr"/>
            <a:r>
              <a:rPr lang="ru-RU" sz="1600" dirty="0" smtClean="0"/>
              <a:t>Италия, </a:t>
            </a:r>
          </a:p>
          <a:p>
            <a:pPr algn="ctr"/>
            <a:r>
              <a:rPr lang="ru-RU" sz="1600" dirty="0" smtClean="0"/>
              <a:t>Испания, </a:t>
            </a:r>
          </a:p>
          <a:p>
            <a:pPr algn="ctr"/>
            <a:r>
              <a:rPr lang="ru-RU" sz="1600" dirty="0" smtClean="0"/>
              <a:t>Португалия</a:t>
            </a:r>
          </a:p>
        </p:txBody>
      </p:sp>
      <p:cxnSp>
        <p:nvCxnSpPr>
          <p:cNvPr id="19" name="Прямая со стрелкой 18"/>
          <p:cNvCxnSpPr>
            <a:stCxn id="5" idx="2"/>
            <a:endCxn id="12" idx="0"/>
          </p:cNvCxnSpPr>
          <p:nvPr/>
        </p:nvCxnSpPr>
        <p:spPr>
          <a:xfrm>
            <a:off x="1924050" y="2577694"/>
            <a:ext cx="0" cy="483753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8" idx="2"/>
            <a:endCxn id="13" idx="0"/>
          </p:cNvCxnSpPr>
          <p:nvPr/>
        </p:nvCxnSpPr>
        <p:spPr>
          <a:xfrm>
            <a:off x="5385272" y="2577694"/>
            <a:ext cx="0" cy="483753"/>
          </a:xfrm>
          <a:prstGeom prst="straightConnector1">
            <a:avLst/>
          </a:prstGeom>
          <a:ln w="38100">
            <a:solidFill>
              <a:schemeClr val="accent5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9" idx="2"/>
            <a:endCxn id="17" idx="0"/>
          </p:cNvCxnSpPr>
          <p:nvPr/>
        </p:nvCxnSpPr>
        <p:spPr>
          <a:xfrm>
            <a:off x="8846494" y="2605401"/>
            <a:ext cx="0" cy="456046"/>
          </a:xfrm>
          <a:prstGeom prst="straightConnector1">
            <a:avLst/>
          </a:prstGeom>
          <a:ln w="38100">
            <a:solidFill>
              <a:schemeClr val="accent3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12" idx="2"/>
            <a:endCxn id="15" idx="0"/>
          </p:cNvCxnSpPr>
          <p:nvPr/>
        </p:nvCxnSpPr>
        <p:spPr>
          <a:xfrm>
            <a:off x="1924050" y="4585853"/>
            <a:ext cx="0" cy="456047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13" idx="2"/>
            <a:endCxn id="16" idx="0"/>
          </p:cNvCxnSpPr>
          <p:nvPr/>
        </p:nvCxnSpPr>
        <p:spPr>
          <a:xfrm>
            <a:off x="5385272" y="4585853"/>
            <a:ext cx="0" cy="456047"/>
          </a:xfrm>
          <a:prstGeom prst="straightConnector1">
            <a:avLst/>
          </a:prstGeom>
          <a:ln w="38100">
            <a:solidFill>
              <a:schemeClr val="accent5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17" idx="2"/>
            <a:endCxn id="18" idx="0"/>
          </p:cNvCxnSpPr>
          <p:nvPr/>
        </p:nvCxnSpPr>
        <p:spPr>
          <a:xfrm>
            <a:off x="8846494" y="4585853"/>
            <a:ext cx="0" cy="456047"/>
          </a:xfrm>
          <a:prstGeom prst="straightConnector1">
            <a:avLst/>
          </a:prstGeom>
          <a:ln w="38100">
            <a:solidFill>
              <a:schemeClr val="accent3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57205" y="6312617"/>
            <a:ext cx="75459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i="1" dirty="0" smtClean="0"/>
              <a:t>Источник: </a:t>
            </a:r>
            <a:r>
              <a:rPr lang="en-US" sz="1000" i="1" dirty="0" smtClean="0"/>
              <a:t>“Financing SME and Entrepreneurs – an OECD Scoreboard” – </a:t>
            </a:r>
            <a:r>
              <a:rPr lang="ru-RU" sz="1000" i="1" dirty="0" smtClean="0"/>
              <a:t>ОЭСР</a:t>
            </a:r>
            <a:endParaRPr lang="en-US" sz="1000" i="1" dirty="0" smtClean="0"/>
          </a:p>
          <a:p>
            <a:r>
              <a:rPr lang="en-US" sz="1000" i="1" dirty="0"/>
              <a:t>(</a:t>
            </a:r>
            <a:r>
              <a:rPr lang="en-US" sz="1000" i="1" dirty="0">
                <a:hlinkClick r:id="rId3"/>
              </a:rPr>
              <a:t>https://www.oecd-ilibrary.org/industry-and-services/financing-smes-and-entrepreneurs-2013_fin_sme_ent-2013-en</a:t>
            </a:r>
            <a:r>
              <a:rPr lang="en-US" sz="1000" i="1" dirty="0" smtClean="0"/>
              <a:t>)  </a:t>
            </a:r>
            <a:endParaRPr lang="ru-RU" sz="1000" i="1" dirty="0"/>
          </a:p>
        </p:txBody>
      </p:sp>
    </p:spTree>
    <p:extLst>
      <p:ext uri="{BB962C8B-B14F-4D97-AF65-F5344CB8AC3E}">
        <p14:creationId xmlns:p14="http://schemas.microsoft.com/office/powerpoint/2010/main" val="148236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0770541" cy="6858000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432000" y="368602"/>
            <a:ext cx="8566857" cy="6693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8078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8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Виды гарантий </a:t>
            </a:r>
          </a:p>
          <a:p>
            <a:r>
              <a:rPr lang="ru-RU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варианты отношений между гарантом, кредитором и заемщиком</a:t>
            </a:r>
            <a:endParaRPr lang="ru-RU" sz="18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797143" y="6356353"/>
            <a:ext cx="770557" cy="365125"/>
          </a:xfrm>
        </p:spPr>
        <p:txBody>
          <a:bodyPr/>
          <a:lstStyle/>
          <a:p>
            <a:fld id="{92118A34-E63D-4F5A-9591-B69D821C3137}" type="slidenum">
              <a:rPr lang="ru-RU" sz="2000" b="1" smtClean="0">
                <a:solidFill>
                  <a:schemeClr val="bg1"/>
                </a:solidFill>
              </a:rPr>
              <a:t>6</a:t>
            </a:fld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30200" y="3061447"/>
            <a:ext cx="3187700" cy="31058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marL="107950" indent="-1079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 smtClean="0"/>
              <a:t>Трехсторонние отношения: Гарант-кредитор-заемщик</a:t>
            </a:r>
          </a:p>
          <a:p>
            <a:pPr marL="107950" indent="-1079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 smtClean="0"/>
              <a:t>На каждого заемщика индивидуальная проверка соответствия критериям и уровня риска</a:t>
            </a:r>
          </a:p>
          <a:p>
            <a:pPr marL="107950" indent="-1079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 smtClean="0"/>
              <a:t>Высокие </a:t>
            </a:r>
            <a:r>
              <a:rPr lang="ru-RU" sz="1600" dirty="0" err="1" smtClean="0"/>
              <a:t>адм.расходы</a:t>
            </a:r>
            <a:r>
              <a:rPr lang="ru-RU" sz="1600" dirty="0" smtClean="0"/>
              <a:t> гарантийного фонда</a:t>
            </a:r>
            <a:endParaRPr lang="ru-RU" sz="16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791422" y="3061447"/>
            <a:ext cx="3187700" cy="31058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marL="107950" indent="-1079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300" dirty="0" smtClean="0"/>
              <a:t>Последовательность двусторонних отношений: Гарант-кредитор, кредитор-заемщик</a:t>
            </a:r>
          </a:p>
          <a:p>
            <a:pPr marL="107950" indent="-1079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300" dirty="0" smtClean="0"/>
              <a:t>Гарант устанавливает общие требования к портфелю (</a:t>
            </a:r>
            <a:r>
              <a:rPr lang="ru-RU" sz="1300" dirty="0" err="1" smtClean="0"/>
              <a:t>макс.сумма</a:t>
            </a:r>
            <a:r>
              <a:rPr lang="ru-RU" sz="1300" dirty="0" smtClean="0"/>
              <a:t> кредита на заемщика, </a:t>
            </a:r>
            <a:r>
              <a:rPr lang="ru-RU" sz="1300" dirty="0" err="1" smtClean="0"/>
              <a:t>мин.уровень</a:t>
            </a:r>
            <a:r>
              <a:rPr lang="ru-RU" sz="1300" dirty="0" smtClean="0"/>
              <a:t> кредитоспособности, целевое использование, региональные и отраслевые ограничения)</a:t>
            </a:r>
          </a:p>
          <a:p>
            <a:pPr marL="107950" indent="-1079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300" dirty="0" smtClean="0"/>
              <a:t>Кредитная экспертиза выполняется кредитором</a:t>
            </a:r>
          </a:p>
          <a:p>
            <a:pPr marL="107950" indent="-1079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300" dirty="0" smtClean="0"/>
              <a:t>Сниженные </a:t>
            </a:r>
            <a:r>
              <a:rPr lang="ru-RU" sz="1300" dirty="0" err="1"/>
              <a:t>адм.расходы</a:t>
            </a:r>
            <a:r>
              <a:rPr lang="ru-RU" sz="1300" dirty="0"/>
              <a:t> гарантийного </a:t>
            </a:r>
            <a:r>
              <a:rPr lang="ru-RU" sz="1300" dirty="0" smtClean="0"/>
              <a:t>фонда</a:t>
            </a:r>
            <a:endParaRPr lang="ru-RU" sz="13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7252644" y="3061447"/>
            <a:ext cx="3187700" cy="310589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pPr marL="107950" indent="-1079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500" dirty="0"/>
              <a:t>Последовательность двусторонних отношений: </a:t>
            </a:r>
            <a:r>
              <a:rPr lang="ru-RU" sz="1500" dirty="0" smtClean="0"/>
              <a:t>Заемщик-кредитор, заемщик-гарант, гарант-</a:t>
            </a:r>
            <a:r>
              <a:rPr lang="ru-RU" sz="1500" dirty="0" err="1" smtClean="0"/>
              <a:t>контргарант</a:t>
            </a:r>
            <a:r>
              <a:rPr lang="ru-RU" sz="1500" dirty="0" smtClean="0"/>
              <a:t>, </a:t>
            </a:r>
            <a:r>
              <a:rPr lang="ru-RU" sz="1500" dirty="0" err="1" smtClean="0"/>
              <a:t>контргарант</a:t>
            </a:r>
            <a:r>
              <a:rPr lang="ru-RU" sz="1500" dirty="0" smtClean="0"/>
              <a:t>-кредитор</a:t>
            </a:r>
          </a:p>
          <a:p>
            <a:pPr marL="107950" indent="-1079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500" dirty="0" smtClean="0"/>
              <a:t>Гарант – локальный фонд, </a:t>
            </a:r>
            <a:r>
              <a:rPr lang="ru-RU" sz="1500" dirty="0" err="1" smtClean="0"/>
              <a:t>контргарант</a:t>
            </a:r>
            <a:r>
              <a:rPr lang="ru-RU" sz="1500" dirty="0" smtClean="0"/>
              <a:t> – крупный фонд</a:t>
            </a:r>
          </a:p>
          <a:p>
            <a:pPr marL="107950" indent="-1079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500" dirty="0" smtClean="0"/>
              <a:t>Нет прямых отношений между заемщиком и </a:t>
            </a:r>
            <a:r>
              <a:rPr lang="ru-RU" sz="1500" dirty="0" err="1" smtClean="0"/>
              <a:t>контргарантом</a:t>
            </a:r>
            <a:endParaRPr lang="ru-RU" sz="1500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330200" y="1447800"/>
            <a:ext cx="3187700" cy="11298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Индивидуальные гарантии</a:t>
            </a:r>
          </a:p>
          <a:p>
            <a:pPr algn="ctr"/>
            <a:r>
              <a:rPr lang="en-US" sz="1600" i="1" dirty="0"/>
              <a:t>Retail</a:t>
            </a:r>
            <a:endParaRPr lang="ru-RU" sz="1600" i="1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3791422" y="1447800"/>
            <a:ext cx="3187700" cy="112989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Портфельные гарантии</a:t>
            </a:r>
          </a:p>
          <a:p>
            <a:pPr algn="ctr"/>
            <a:r>
              <a:rPr lang="en-US" sz="1600" i="1" dirty="0"/>
              <a:t>Portfolio</a:t>
            </a:r>
            <a:endParaRPr lang="ru-RU" sz="1600" i="1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7252644" y="1475507"/>
            <a:ext cx="3187700" cy="112989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Оптовые гарантии (</a:t>
            </a:r>
            <a:r>
              <a:rPr lang="ru-RU" sz="2000" b="1" dirty="0" err="1"/>
              <a:t>контргарантии</a:t>
            </a:r>
            <a:r>
              <a:rPr lang="ru-RU" sz="2000" b="1" dirty="0"/>
              <a:t>)</a:t>
            </a:r>
          </a:p>
          <a:p>
            <a:pPr algn="ctr"/>
            <a:r>
              <a:rPr lang="en-US" sz="1600" i="1" dirty="0"/>
              <a:t>Wholesale</a:t>
            </a:r>
            <a:endParaRPr lang="ru-RU" sz="1600" i="1" dirty="0"/>
          </a:p>
        </p:txBody>
      </p:sp>
      <p:cxnSp>
        <p:nvCxnSpPr>
          <p:cNvPr id="39" name="Прямая со стрелкой 38"/>
          <p:cNvCxnSpPr>
            <a:stCxn id="36" idx="2"/>
          </p:cNvCxnSpPr>
          <p:nvPr/>
        </p:nvCxnSpPr>
        <p:spPr>
          <a:xfrm>
            <a:off x="1924050" y="2577694"/>
            <a:ext cx="0" cy="483753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37" idx="2"/>
          </p:cNvCxnSpPr>
          <p:nvPr/>
        </p:nvCxnSpPr>
        <p:spPr>
          <a:xfrm>
            <a:off x="5385272" y="2577694"/>
            <a:ext cx="0" cy="483753"/>
          </a:xfrm>
          <a:prstGeom prst="straightConnector1">
            <a:avLst/>
          </a:prstGeom>
          <a:ln w="38100">
            <a:solidFill>
              <a:schemeClr val="accent5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stCxn id="38" idx="2"/>
          </p:cNvCxnSpPr>
          <p:nvPr/>
        </p:nvCxnSpPr>
        <p:spPr>
          <a:xfrm>
            <a:off x="8846494" y="2605401"/>
            <a:ext cx="0" cy="456046"/>
          </a:xfrm>
          <a:prstGeom prst="straightConnector1">
            <a:avLst/>
          </a:prstGeom>
          <a:ln w="38100">
            <a:solidFill>
              <a:schemeClr val="accent3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57205" y="6312617"/>
            <a:ext cx="75459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i="1" dirty="0" smtClean="0"/>
              <a:t>Источник: </a:t>
            </a:r>
            <a:r>
              <a:rPr lang="en-US" sz="1000" i="1" dirty="0" smtClean="0"/>
              <a:t>“Financing SME and Entrepreneurs – an OECD Scoreboard” – </a:t>
            </a:r>
            <a:r>
              <a:rPr lang="ru-RU" sz="1000" i="1" dirty="0" smtClean="0"/>
              <a:t>ОЭСР</a:t>
            </a:r>
            <a:endParaRPr lang="en-US" sz="1000" i="1" dirty="0" smtClean="0"/>
          </a:p>
          <a:p>
            <a:r>
              <a:rPr lang="en-US" sz="1000" i="1" dirty="0"/>
              <a:t>(</a:t>
            </a:r>
            <a:r>
              <a:rPr lang="en-US" sz="1000" i="1" dirty="0">
                <a:hlinkClick r:id="rId3"/>
              </a:rPr>
              <a:t>https://www.oecd-ilibrary.org/industry-and-services/financing-smes-and-entrepreneurs-2013_fin_sme_ent-2013-en</a:t>
            </a:r>
            <a:r>
              <a:rPr lang="en-US" sz="1000" i="1" dirty="0" smtClean="0"/>
              <a:t>)  </a:t>
            </a:r>
            <a:endParaRPr lang="ru-RU" sz="1000" i="1" dirty="0"/>
          </a:p>
        </p:txBody>
      </p:sp>
    </p:spTree>
    <p:extLst>
      <p:ext uri="{BB962C8B-B14F-4D97-AF65-F5344CB8AC3E}">
        <p14:creationId xmlns:p14="http://schemas.microsoft.com/office/powerpoint/2010/main" val="270216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0770541" cy="6858000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432000" y="368602"/>
            <a:ext cx="8078391" cy="6693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8078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8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Основные шаги в процессе портфельного гарантирования</a:t>
            </a:r>
            <a:endParaRPr lang="ru-RU" sz="24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797143" y="6356353"/>
            <a:ext cx="770557" cy="365125"/>
          </a:xfrm>
        </p:spPr>
        <p:txBody>
          <a:bodyPr/>
          <a:lstStyle/>
          <a:p>
            <a:fld id="{92118A34-E63D-4F5A-9591-B69D821C3137}" type="slidenum">
              <a:rPr lang="ru-RU" sz="2000" b="1" smtClean="0">
                <a:solidFill>
                  <a:schemeClr val="bg1"/>
                </a:solidFill>
              </a:rPr>
              <a:t>7</a:t>
            </a:fld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4309" y="1269748"/>
            <a:ext cx="2340000" cy="15530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Отбор банков</a:t>
            </a:r>
            <a:endParaRPr lang="ru-RU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856944" y="1262739"/>
            <a:ext cx="2340000" cy="15530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Требования к портфелю</a:t>
            </a:r>
            <a:endParaRPr lang="ru-RU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8242214" y="1262739"/>
            <a:ext cx="2340000" cy="15530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Выплата обязательств по гарантиям</a:t>
            </a:r>
            <a:endParaRPr lang="ru-RU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5549579" y="1255233"/>
            <a:ext cx="2340000" cy="15530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Формирование портфеля</a:t>
            </a:r>
            <a:endParaRPr lang="ru-RU" b="1" dirty="0"/>
          </a:p>
        </p:txBody>
      </p:sp>
      <p:cxnSp>
        <p:nvCxnSpPr>
          <p:cNvPr id="10" name="Прямая со стрелкой 9"/>
          <p:cNvCxnSpPr>
            <a:stCxn id="8" idx="3"/>
            <a:endCxn id="20" idx="1"/>
          </p:cNvCxnSpPr>
          <p:nvPr/>
        </p:nvCxnSpPr>
        <p:spPr>
          <a:xfrm flipV="1">
            <a:off x="2504309" y="2039254"/>
            <a:ext cx="352635" cy="7009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20" idx="3"/>
            <a:endCxn id="22" idx="1"/>
          </p:cNvCxnSpPr>
          <p:nvPr/>
        </p:nvCxnSpPr>
        <p:spPr>
          <a:xfrm flipV="1">
            <a:off x="5196944" y="2031748"/>
            <a:ext cx="352635" cy="7506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22" idx="3"/>
            <a:endCxn id="21" idx="1"/>
          </p:cNvCxnSpPr>
          <p:nvPr/>
        </p:nvCxnSpPr>
        <p:spPr>
          <a:xfrm>
            <a:off x="7889579" y="2031748"/>
            <a:ext cx="352635" cy="7506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164309" y="3177931"/>
            <a:ext cx="2340000" cy="317842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marL="107950" indent="-1079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200" dirty="0" smtClean="0"/>
              <a:t>Заявка от банка на участие</a:t>
            </a:r>
          </a:p>
          <a:p>
            <a:pPr marL="107950" indent="-1079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200" dirty="0" smtClean="0"/>
              <a:t>Проверка банка</a:t>
            </a:r>
            <a:r>
              <a:rPr lang="en-US" sz="1200" dirty="0" smtClean="0"/>
              <a:t> (due diligence)</a:t>
            </a:r>
            <a:r>
              <a:rPr lang="ru-RU" sz="1200" dirty="0" smtClean="0"/>
              <a:t>: операционные показатели, качество портфеля, финансовые показатели, процессы, управление, риск-менеджмент</a:t>
            </a:r>
            <a:endParaRPr lang="en-US" sz="1200" dirty="0" smtClean="0"/>
          </a:p>
          <a:p>
            <a:pPr marL="107950" indent="-1079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i="1" dirty="0" smtClean="0"/>
              <a:t>USAID</a:t>
            </a:r>
            <a:r>
              <a:rPr lang="ru-RU" sz="1200" i="1" dirty="0" smtClean="0"/>
              <a:t>:</a:t>
            </a:r>
            <a:r>
              <a:rPr lang="en-US" sz="1200" i="1" dirty="0" smtClean="0"/>
              <a:t> CAMELS analysis</a:t>
            </a:r>
          </a:p>
          <a:p>
            <a:pPr marL="107950" indent="-1079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200" i="1" dirty="0" smtClean="0"/>
              <a:t>Турция: прием заявок от банков онлайн</a:t>
            </a:r>
          </a:p>
          <a:p>
            <a:pPr marL="107950" indent="-1079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200" i="1" dirty="0" smtClean="0"/>
              <a:t>Чили: отбор через аукцион</a:t>
            </a:r>
            <a:endParaRPr lang="ru-RU" sz="1200" i="1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2856944" y="3170923"/>
            <a:ext cx="2340000" cy="31854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marL="107950" indent="-1079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dirty="0" smtClean="0"/>
              <a:t>Размер: мин. и макс. кол-во заемщиков и портфель гарантий</a:t>
            </a:r>
          </a:p>
          <a:p>
            <a:pPr marL="107950" indent="-1079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dirty="0" smtClean="0"/>
              <a:t>Приоритеты: регионы, отрасли, цели</a:t>
            </a:r>
          </a:p>
          <a:p>
            <a:pPr marL="107950" indent="-1079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dirty="0" smtClean="0"/>
              <a:t>Уровень риска: </a:t>
            </a:r>
            <a:r>
              <a:rPr lang="ru-RU" sz="1400" dirty="0" err="1"/>
              <a:t>макс.сумма</a:t>
            </a:r>
            <a:r>
              <a:rPr lang="ru-RU" sz="1400" dirty="0"/>
              <a:t> кредита на заемщика, </a:t>
            </a:r>
            <a:r>
              <a:rPr lang="ru-RU" sz="1400" dirty="0" smtClean="0"/>
              <a:t>положительная </a:t>
            </a:r>
            <a:r>
              <a:rPr lang="ru-RU" sz="1400" dirty="0" err="1" smtClean="0"/>
              <a:t>кред.история</a:t>
            </a:r>
            <a:r>
              <a:rPr lang="ru-RU" sz="1400" dirty="0" smtClean="0"/>
              <a:t>, </a:t>
            </a:r>
            <a:r>
              <a:rPr lang="ru-RU" sz="1400" dirty="0" err="1" smtClean="0"/>
              <a:t>мин.уровень</a:t>
            </a:r>
            <a:r>
              <a:rPr lang="ru-RU" sz="1400" dirty="0" smtClean="0"/>
              <a:t> кредитоспособности</a:t>
            </a:r>
            <a:endParaRPr lang="ru-RU" sz="1400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8242214" y="3170923"/>
            <a:ext cx="2340000" cy="31854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marL="82550" indent="-825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100" dirty="0" smtClean="0"/>
              <a:t>Требования по выплате принимаются только после того, как банк предпринял все допустимые действия по восстановлению убытков</a:t>
            </a:r>
          </a:p>
          <a:p>
            <a:pPr marL="82550" indent="-825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100" dirty="0"/>
              <a:t>В случае </a:t>
            </a:r>
            <a:r>
              <a:rPr lang="ru-RU" sz="1100" dirty="0" smtClean="0"/>
              <a:t>дефолта гарант самостоятельно проверяет каждый проект</a:t>
            </a:r>
            <a:endParaRPr lang="ru-RU" sz="1100" dirty="0"/>
          </a:p>
          <a:p>
            <a:pPr marL="82550" indent="-825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100" dirty="0"/>
              <a:t>В  случае </a:t>
            </a:r>
            <a:r>
              <a:rPr lang="ru-RU" sz="1100" dirty="0" smtClean="0"/>
              <a:t>нецелевого использования кредита </a:t>
            </a:r>
            <a:r>
              <a:rPr lang="ru-RU" sz="1100" dirty="0"/>
              <a:t>гарантии аннулируются</a:t>
            </a:r>
          </a:p>
          <a:p>
            <a:pPr marL="82550" indent="-825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100" dirty="0" smtClean="0"/>
              <a:t>Схемы гарантирования с </a:t>
            </a:r>
            <a:r>
              <a:rPr lang="ru-RU" sz="1100" dirty="0"/>
              <a:t>точки зрения разделения </a:t>
            </a:r>
            <a:r>
              <a:rPr lang="ru-RU" sz="1100" dirty="0" smtClean="0"/>
              <a:t>убытков:</a:t>
            </a:r>
            <a:endParaRPr lang="ru-RU" sz="1100" dirty="0"/>
          </a:p>
          <a:p>
            <a:pPr marL="177800" indent="-88900">
              <a:spcAft>
                <a:spcPts val="300"/>
              </a:spcAft>
              <a:buFont typeface="Century Gothic" panose="020B0502020202020204" pitchFamily="34" charset="0"/>
              <a:buChar char="−"/>
            </a:pPr>
            <a:r>
              <a:rPr lang="ru-RU" sz="800" i="1" dirty="0"/>
              <a:t>Убыток первой </a:t>
            </a:r>
            <a:r>
              <a:rPr lang="ru-RU" sz="800" i="1" dirty="0" smtClean="0"/>
              <a:t>очереди (</a:t>
            </a:r>
            <a:r>
              <a:rPr lang="en-US" sz="800" i="1" dirty="0" smtClean="0"/>
              <a:t>First-loss</a:t>
            </a:r>
            <a:r>
              <a:rPr lang="ru-RU" sz="800" i="1" dirty="0" smtClean="0"/>
              <a:t>)</a:t>
            </a:r>
          </a:p>
          <a:p>
            <a:pPr marL="177800" indent="-88900">
              <a:spcAft>
                <a:spcPts val="300"/>
              </a:spcAft>
              <a:buFont typeface="Century Gothic" panose="020B0502020202020204" pitchFamily="34" charset="0"/>
              <a:buChar char="−"/>
            </a:pPr>
            <a:r>
              <a:rPr lang="ru-RU" sz="800" i="1" dirty="0"/>
              <a:t>Убыток второй </a:t>
            </a:r>
            <a:r>
              <a:rPr lang="ru-RU" sz="800" i="1" dirty="0" smtClean="0"/>
              <a:t>очереди (</a:t>
            </a:r>
            <a:r>
              <a:rPr lang="en-US" sz="800" i="1" dirty="0" smtClean="0"/>
              <a:t>Second-loss</a:t>
            </a:r>
            <a:r>
              <a:rPr lang="ru-RU" sz="800" i="1" dirty="0" smtClean="0"/>
              <a:t>)</a:t>
            </a:r>
            <a:endParaRPr lang="ru-RU" sz="800" i="1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5549579" y="3163417"/>
            <a:ext cx="2340000" cy="31929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marL="82550" indent="-825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100" dirty="0" smtClean="0"/>
              <a:t>Перед банком устанавливается крайний срок формирования заявленного мин. портфеля (например, 6 мес.)</a:t>
            </a:r>
          </a:p>
          <a:p>
            <a:pPr marL="82550" indent="-825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100" dirty="0" smtClean="0"/>
              <a:t>Гарант может устанавливать комиссию: за выдачу гарантии (разовую), на остаток портфеля (периодическую) </a:t>
            </a:r>
          </a:p>
          <a:p>
            <a:pPr marL="82550" indent="-825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100" dirty="0" smtClean="0"/>
              <a:t>Гарант может проводить периодический мониторинг заемщиков на предмет соответствия требованиям</a:t>
            </a:r>
          </a:p>
          <a:p>
            <a:pPr marL="82550" indent="-825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100" dirty="0" smtClean="0"/>
              <a:t>Макс</a:t>
            </a:r>
            <a:r>
              <a:rPr lang="en-US" sz="1100" dirty="0" smtClean="0"/>
              <a:t>/</a:t>
            </a:r>
            <a:r>
              <a:rPr lang="ru-RU" sz="1100" dirty="0" smtClean="0"/>
              <a:t> размер портфеля может быть ограничен (</a:t>
            </a:r>
            <a:r>
              <a:rPr lang="en-US" sz="1100" dirty="0" smtClean="0"/>
              <a:t>capped</a:t>
            </a:r>
            <a:r>
              <a:rPr lang="ru-RU" sz="1100" dirty="0" smtClean="0"/>
              <a:t>) или неограничен (</a:t>
            </a:r>
            <a:r>
              <a:rPr lang="en-US" sz="1100" dirty="0" smtClean="0"/>
              <a:t>uncapped</a:t>
            </a:r>
            <a:r>
              <a:rPr lang="ru-RU" sz="1100" dirty="0" smtClean="0"/>
              <a:t>)</a:t>
            </a:r>
            <a:endParaRPr lang="ru-RU" sz="1100" dirty="0"/>
          </a:p>
        </p:txBody>
      </p:sp>
      <p:cxnSp>
        <p:nvCxnSpPr>
          <p:cNvPr id="30" name="Прямая соединительная линия 29"/>
          <p:cNvCxnSpPr>
            <a:stCxn id="8" idx="2"/>
            <a:endCxn id="31" idx="0"/>
          </p:cNvCxnSpPr>
          <p:nvPr/>
        </p:nvCxnSpPr>
        <p:spPr>
          <a:xfrm>
            <a:off x="1334309" y="2822777"/>
            <a:ext cx="0" cy="35515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stCxn id="20" idx="2"/>
            <a:endCxn id="32" idx="0"/>
          </p:cNvCxnSpPr>
          <p:nvPr/>
        </p:nvCxnSpPr>
        <p:spPr>
          <a:xfrm>
            <a:off x="4026944" y="2815768"/>
            <a:ext cx="0" cy="35515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>
            <a:stCxn id="22" idx="2"/>
            <a:endCxn id="35" idx="0"/>
          </p:cNvCxnSpPr>
          <p:nvPr/>
        </p:nvCxnSpPr>
        <p:spPr>
          <a:xfrm>
            <a:off x="6719579" y="2808262"/>
            <a:ext cx="0" cy="35515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stCxn id="21" idx="2"/>
            <a:endCxn id="33" idx="0"/>
          </p:cNvCxnSpPr>
          <p:nvPr/>
        </p:nvCxnSpPr>
        <p:spPr>
          <a:xfrm>
            <a:off x="9412214" y="2815768"/>
            <a:ext cx="0" cy="35515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432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0770541" cy="6858000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432000" y="368602"/>
            <a:ext cx="8595886" cy="6693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8078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8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Классификация схем портфельного гарантирования</a:t>
            </a:r>
          </a:p>
          <a:p>
            <a:r>
              <a:rPr lang="ru-RU" sz="2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 точки зрения разделения убытков</a:t>
            </a: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ru-RU" sz="24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797143" y="6356353"/>
            <a:ext cx="770557" cy="365125"/>
          </a:xfrm>
        </p:spPr>
        <p:txBody>
          <a:bodyPr/>
          <a:lstStyle/>
          <a:p>
            <a:fld id="{92118A34-E63D-4F5A-9591-B69D821C3137}" type="slidenum">
              <a:rPr lang="ru-RU" sz="2000" b="1" smtClean="0">
                <a:solidFill>
                  <a:schemeClr val="bg1"/>
                </a:solidFill>
              </a:rPr>
              <a:t>8</a:t>
            </a:fld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63048" y="1277715"/>
            <a:ext cx="7843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/>
                </a:solidFill>
              </a:rPr>
              <a:t>Убыток первой очереди (</a:t>
            </a:r>
            <a:r>
              <a:rPr lang="en-US" b="1" dirty="0" smtClean="0">
                <a:solidFill>
                  <a:schemeClr val="accent1"/>
                </a:solidFill>
              </a:rPr>
              <a:t>First-loss portfolio guarantee</a:t>
            </a:r>
            <a:r>
              <a:rPr lang="ru-RU" b="1" dirty="0" smtClean="0">
                <a:solidFill>
                  <a:schemeClr val="accent1"/>
                </a:solidFill>
              </a:rPr>
              <a:t>)</a:t>
            </a:r>
            <a:endParaRPr lang="ru-RU" b="1" dirty="0">
              <a:solidFill>
                <a:schemeClr val="accent1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561975" y="2763156"/>
            <a:ext cx="0" cy="30670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61975" y="5830206"/>
            <a:ext cx="44958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16200000">
            <a:off x="-953366" y="4173570"/>
            <a:ext cx="2524512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C00000"/>
                </a:solidFill>
              </a:rPr>
              <a:t>больше</a:t>
            </a:r>
            <a:r>
              <a:rPr lang="ru-RU" sz="1600" dirty="0" smtClean="0"/>
              <a:t>   риск   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</a:rPr>
              <a:t>меньше</a:t>
            </a:r>
            <a:endParaRPr lang="ru-RU" sz="16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24032" y="5924393"/>
            <a:ext cx="3976567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1600" dirty="0" smtClean="0"/>
              <a:t>размер портфеля</a:t>
            </a:r>
            <a:endParaRPr lang="ru-RU" sz="16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91950" y="3034424"/>
            <a:ext cx="4203900" cy="26814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583542" y="3034424"/>
            <a:ext cx="2312308" cy="268148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V="1">
            <a:off x="2576286" y="2848881"/>
            <a:ext cx="0" cy="2981325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 rot="16200000">
            <a:off x="426175" y="4244181"/>
            <a:ext cx="2323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Риск банка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640113" y="2307771"/>
            <a:ext cx="20936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i="1" dirty="0" smtClean="0"/>
              <a:t>Уровень гарантии от суммы кредита</a:t>
            </a:r>
            <a:r>
              <a:rPr lang="en-US" sz="1400" i="1" dirty="0" smtClean="0"/>
              <a:t> </a:t>
            </a:r>
            <a:r>
              <a:rPr lang="en-US" sz="1400" b="1" i="1" dirty="0" smtClean="0"/>
              <a:t>(Y%)</a:t>
            </a:r>
            <a:endParaRPr lang="ru-RU" sz="1400" b="1" i="1" dirty="0"/>
          </a:p>
        </p:txBody>
      </p:sp>
      <p:sp>
        <p:nvSpPr>
          <p:cNvPr id="40" name="TextBox 39"/>
          <p:cNvSpPr txBox="1"/>
          <p:nvPr/>
        </p:nvSpPr>
        <p:spPr>
          <a:xfrm>
            <a:off x="2648204" y="4047673"/>
            <a:ext cx="21968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Размер гарантии</a:t>
            </a:r>
          </a:p>
          <a:p>
            <a:pPr algn="ctr"/>
            <a:r>
              <a:rPr lang="ru-RU" dirty="0" smtClean="0"/>
              <a:t>Риск гаранта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5826034" y="3021872"/>
            <a:ext cx="458796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dirty="0"/>
              <a:t>Гарантия работает </a:t>
            </a:r>
            <a:r>
              <a:rPr lang="ru-RU" b="1" dirty="0"/>
              <a:t>по всем дефолтам, начиная с первого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dirty="0" smtClean="0"/>
              <a:t>По каждому дефолту </a:t>
            </a:r>
            <a:r>
              <a:rPr lang="en-US" dirty="0" smtClean="0"/>
              <a:t>[Y]% (</a:t>
            </a:r>
            <a:r>
              <a:rPr lang="ru-RU" dirty="0" smtClean="0"/>
              <a:t>уровень гарантии</a:t>
            </a:r>
            <a:r>
              <a:rPr lang="en-US" dirty="0" smtClean="0"/>
              <a:t>)</a:t>
            </a:r>
            <a:r>
              <a:rPr lang="ru-RU" dirty="0" smtClean="0"/>
              <a:t> убытков возмещается банку</a:t>
            </a:r>
          </a:p>
        </p:txBody>
      </p:sp>
    </p:spTree>
    <p:extLst>
      <p:ext uri="{BB962C8B-B14F-4D97-AF65-F5344CB8AC3E}">
        <p14:creationId xmlns:p14="http://schemas.microsoft.com/office/powerpoint/2010/main" val="257389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0770541" cy="6858000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432000" y="368602"/>
            <a:ext cx="8624914" cy="6693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8078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8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Классификация схем портфельного гарантирования</a:t>
            </a:r>
          </a:p>
          <a:p>
            <a:r>
              <a:rPr lang="ru-RU" sz="2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 точки зрения разделения убытков</a:t>
            </a: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ru-RU" sz="24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797143" y="6356353"/>
            <a:ext cx="770557" cy="365125"/>
          </a:xfrm>
        </p:spPr>
        <p:txBody>
          <a:bodyPr/>
          <a:lstStyle/>
          <a:p>
            <a:fld id="{92118A34-E63D-4F5A-9591-B69D821C3137}" type="slidenum">
              <a:rPr lang="ru-RU" sz="2000" b="1" smtClean="0">
                <a:solidFill>
                  <a:schemeClr val="bg1"/>
                </a:solidFill>
              </a:rPr>
              <a:t>9</a:t>
            </a:fld>
            <a:endParaRPr lang="ru-RU" sz="2000" b="1" dirty="0">
              <a:solidFill>
                <a:schemeClr val="bg1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561975" y="2763156"/>
            <a:ext cx="0" cy="30670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61975" y="5830206"/>
            <a:ext cx="44958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824032" y="5924393"/>
            <a:ext cx="3976567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1600" dirty="0" smtClean="0"/>
              <a:t>меньше   портфель   больше</a:t>
            </a:r>
            <a:endParaRPr lang="ru-RU" sz="16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91950" y="3034424"/>
            <a:ext cx="4203900" cy="26814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583542" y="3034424"/>
            <a:ext cx="2312308" cy="137519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V="1">
            <a:off x="2576286" y="2848881"/>
            <a:ext cx="0" cy="2981325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 rot="16200000">
            <a:off x="426175" y="4244181"/>
            <a:ext cx="2323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Риск банка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706261" y="4646337"/>
            <a:ext cx="20943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Риск банка</a:t>
            </a:r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ru-RU" sz="1600" i="1" dirty="0" smtClean="0">
                <a:solidFill>
                  <a:schemeClr val="bg1"/>
                </a:solidFill>
              </a:rPr>
              <a:t>Транш первых убытков</a:t>
            </a:r>
            <a:endParaRPr lang="ru-RU" sz="1600" i="1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648204" y="3423561"/>
            <a:ext cx="21968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Размер гарантии</a:t>
            </a:r>
          </a:p>
          <a:p>
            <a:pPr algn="ctr"/>
            <a:r>
              <a:rPr lang="ru-RU" dirty="0" smtClean="0"/>
              <a:t>Риск гаранта</a:t>
            </a:r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 rot="16200000">
            <a:off x="-953366" y="4173570"/>
            <a:ext cx="2524512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C00000"/>
                </a:solidFill>
              </a:rPr>
              <a:t>больше</a:t>
            </a:r>
            <a:r>
              <a:rPr lang="ru-RU" sz="1600" dirty="0" smtClean="0"/>
              <a:t>   риск   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</a:rPr>
              <a:t>меньше</a:t>
            </a:r>
            <a:endParaRPr lang="ru-RU" sz="16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826034" y="3021872"/>
            <a:ext cx="4587966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dirty="0" smtClean="0"/>
              <a:t>Портфель разбивается (например) на два транша. </a:t>
            </a:r>
            <a:r>
              <a:rPr lang="ru-RU" b="1" dirty="0" smtClean="0"/>
              <a:t>Первый транш убытков банк покрывает самостоятельно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dirty="0" smtClean="0"/>
              <a:t>Гарантия начинает работать </a:t>
            </a:r>
            <a:r>
              <a:rPr lang="ru-RU" b="1" dirty="0"/>
              <a:t>по всем </a:t>
            </a:r>
            <a:r>
              <a:rPr lang="ru-RU" b="1" dirty="0" smtClean="0"/>
              <a:t>дефолтам второго транша</a:t>
            </a:r>
            <a:endParaRPr lang="ru-RU" b="1" dirty="0"/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dirty="0" smtClean="0"/>
              <a:t>По каждому дефолту второго транша </a:t>
            </a:r>
            <a:r>
              <a:rPr lang="en-US" dirty="0" smtClean="0"/>
              <a:t>[Y]% (</a:t>
            </a:r>
            <a:r>
              <a:rPr lang="ru-RU" dirty="0" smtClean="0"/>
              <a:t>уровень гарантии</a:t>
            </a:r>
            <a:r>
              <a:rPr lang="en-US" dirty="0" smtClean="0"/>
              <a:t>)</a:t>
            </a:r>
            <a:r>
              <a:rPr lang="ru-RU" dirty="0" smtClean="0"/>
              <a:t> убытков возмещается банку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640113" y="2307771"/>
            <a:ext cx="20936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i="1" dirty="0" smtClean="0"/>
              <a:t>Уровень гарантии от суммы кредита</a:t>
            </a:r>
            <a:r>
              <a:rPr lang="en-US" sz="1400" i="1" dirty="0" smtClean="0"/>
              <a:t> </a:t>
            </a:r>
            <a:r>
              <a:rPr lang="en-US" sz="1400" b="1" i="1" dirty="0" smtClean="0"/>
              <a:t>(Y%)</a:t>
            </a:r>
            <a:endParaRPr lang="ru-RU" sz="1400" b="1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1463048" y="1277715"/>
            <a:ext cx="7843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accent1"/>
                </a:solidFill>
              </a:rPr>
              <a:t>Убыток второй </a:t>
            </a:r>
            <a:r>
              <a:rPr lang="ru-RU" b="1" dirty="0" smtClean="0">
                <a:solidFill>
                  <a:schemeClr val="accent1"/>
                </a:solidFill>
              </a:rPr>
              <a:t>очереди (</a:t>
            </a:r>
            <a:r>
              <a:rPr lang="en-US" b="1" dirty="0" smtClean="0">
                <a:solidFill>
                  <a:schemeClr val="accent1"/>
                </a:solidFill>
              </a:rPr>
              <a:t>Second-loss </a:t>
            </a:r>
            <a:r>
              <a:rPr lang="en-US" b="1" dirty="0">
                <a:solidFill>
                  <a:schemeClr val="accent1"/>
                </a:solidFill>
              </a:rPr>
              <a:t>portfolio </a:t>
            </a:r>
            <a:r>
              <a:rPr lang="en-US" b="1" dirty="0" smtClean="0">
                <a:solidFill>
                  <a:schemeClr val="accent1"/>
                </a:solidFill>
              </a:rPr>
              <a:t>guarantee</a:t>
            </a:r>
            <a:r>
              <a:rPr lang="ru-RU" b="1" dirty="0" smtClean="0">
                <a:solidFill>
                  <a:schemeClr val="accent1"/>
                </a:solidFill>
              </a:rPr>
              <a:t>)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88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entury Gothic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8200</TotalTime>
  <Words>1900</Words>
  <Application>Microsoft Office PowerPoint</Application>
  <PresentationFormat>Произвольный</PresentationFormat>
  <Paragraphs>319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Calibri</vt:lpstr>
      <vt:lpstr>Century Gothic</vt:lpstr>
      <vt:lpstr>Times New Roman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fund.kz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ПРЕЗЕНТАЦИИ</dc:title>
  <dc:creator>Айнур Маратовна Мадришева</dc:creator>
  <cp:lastModifiedBy>Ермек Нурболович Абдибеков</cp:lastModifiedBy>
  <cp:revision>237</cp:revision>
  <dcterms:created xsi:type="dcterms:W3CDTF">2018-01-19T11:56:47Z</dcterms:created>
  <dcterms:modified xsi:type="dcterms:W3CDTF">2018-07-31T09:58:44Z</dcterms:modified>
</cp:coreProperties>
</file>