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436" r:id="rId3"/>
    <p:sldId id="437" r:id="rId4"/>
    <p:sldId id="438" r:id="rId5"/>
    <p:sldId id="439" r:id="rId6"/>
    <p:sldId id="440" r:id="rId7"/>
    <p:sldId id="441" r:id="rId8"/>
    <p:sldId id="442" r:id="rId9"/>
    <p:sldId id="443" r:id="rId10"/>
    <p:sldId id="444" r:id="rId11"/>
    <p:sldId id="445" r:id="rId1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лена Валерьевна Финогенова" initials="АВФ" lastIdx="0" clrIdx="0">
    <p:extLst>
      <p:ext uri="{19B8F6BF-5375-455C-9EA6-DF929625EA0E}">
        <p15:presenceInfo xmlns:p15="http://schemas.microsoft.com/office/powerpoint/2012/main" userId="S-1-5-21-1715567821-1326574676-1417001333-123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  <a:srgbClr val="669900"/>
    <a:srgbClr val="E7E7E7"/>
    <a:srgbClr val="D9D9D9"/>
    <a:srgbClr val="B7DEE8"/>
    <a:srgbClr val="99FFCC"/>
    <a:srgbClr val="009900"/>
    <a:srgbClr val="FFFFFF"/>
    <a:srgbClr val="000000"/>
    <a:srgbClr val="BFE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819" autoAdjust="0"/>
    <p:restoredTop sz="90334" autoAdjust="0"/>
  </p:normalViewPr>
  <p:slideViewPr>
    <p:cSldViewPr snapToGrid="0">
      <p:cViewPr varScale="1">
        <p:scale>
          <a:sx n="81" d="100"/>
          <a:sy n="81" d="100"/>
        </p:scale>
        <p:origin x="96" y="71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676005747126437"/>
          <c:y val="5.5272222222222223E-2"/>
          <c:w val="0.80040181992337156"/>
          <c:h val="0.77372175925925912"/>
        </c:manualLayout>
      </c:layout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Лист1!$C$124:$C$125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Лист1!$D$124:$D$125</c:f>
              <c:numCache>
                <c:formatCode>General</c:formatCode>
                <c:ptCount val="2"/>
                <c:pt idx="0">
                  <c:v>16</c:v>
                </c:pt>
                <c:pt idx="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b"/>
      <c:layout/>
      <c:overlay val="0"/>
      <c:txPr>
        <a:bodyPr/>
        <a:lstStyle/>
        <a:p>
          <a:pPr rtl="0">
            <a:defRPr/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676005747126437"/>
          <c:y val="5.5272222222222223E-2"/>
          <c:w val="0.80040181992337156"/>
          <c:h val="0.77372175925925912"/>
        </c:manualLayout>
      </c:layout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Лист1!$C$124:$C$125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Лист1!$E$124:$E$125</c:f>
              <c:numCache>
                <c:formatCode>General</c:formatCode>
                <c:ptCount val="2"/>
                <c:pt idx="0">
                  <c:v>13</c:v>
                </c:pt>
                <c:pt idx="1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b"/>
      <c:layout/>
      <c:overlay val="0"/>
      <c:txPr>
        <a:bodyPr/>
        <a:lstStyle/>
        <a:p>
          <a:pPr rtl="0">
            <a:defRPr/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676005747126437"/>
          <c:y val="5.5272222222222223E-2"/>
          <c:w val="0.80040181992337156"/>
          <c:h val="0.77372175925925912"/>
        </c:manualLayout>
      </c:layout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Лист1!$C$124:$C$126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Да/нет</c:v>
                </c:pt>
              </c:strCache>
            </c:strRef>
          </c:cat>
          <c:val>
            <c:numRef>
              <c:f>Лист1!$F$124:$F$126</c:f>
              <c:numCache>
                <c:formatCode>General</c:formatCode>
                <c:ptCount val="3"/>
                <c:pt idx="0">
                  <c:v>7</c:v>
                </c:pt>
                <c:pt idx="1">
                  <c:v>6</c:v>
                </c:pt>
                <c:pt idx="2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b"/>
      <c:layout/>
      <c:overlay val="0"/>
      <c:txPr>
        <a:bodyPr/>
        <a:lstStyle/>
        <a:p>
          <a:pPr rtl="0">
            <a:defRPr/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F970B-557B-49D6-86EC-6F8C360B434C}" type="datetimeFigureOut">
              <a:rPr lang="ru-RU" smtClean="0"/>
              <a:pPr/>
              <a:t>31.07.2018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04B573-6AF4-4111-9CA8-EC3FF53B02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734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CAB557-BD21-4152-9607-A21674E3EE67}" type="datetimeFigureOut">
              <a:rPr lang="ru-RU" smtClean="0"/>
              <a:pPr/>
              <a:t>31.07.2018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5DB8CA-C115-435D-B111-A60ED8FA272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4152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6"/>
            <a:ext cx="9906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4492" y="2404534"/>
            <a:ext cx="63106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4492" y="4050834"/>
            <a:ext cx="63106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4CC1E-FA81-4D90-998E-865E64532BB1}" type="datetime1">
              <a:rPr lang="en-US" smtClean="0"/>
              <a:pPr/>
              <a:t>7/31/2018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335" y="609600"/>
            <a:ext cx="6984793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335" y="4470400"/>
            <a:ext cx="6984793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51B22-947C-4952-8271-8E8906E55066}" type="datetime1">
              <a:rPr lang="en-US" smtClean="0"/>
              <a:pPr/>
              <a:t>7/31/2018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709" y="609600"/>
            <a:ext cx="657648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9988" y="3632200"/>
            <a:ext cx="586992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335" y="4470400"/>
            <a:ext cx="6984793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9D8D-E675-4D82-B270-4DEFF05D2E47}" type="datetime1">
              <a:rPr lang="en-US" smtClean="0"/>
              <a:pPr/>
              <a:t>7/31/2018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40269" y="790378"/>
            <a:ext cx="4953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225571" y="2886556"/>
            <a:ext cx="4953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335" y="1931988"/>
            <a:ext cx="6984793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335" y="4527448"/>
            <a:ext cx="6984793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F3BE4-EA48-4AB1-94FD-ADAB745BC981}" type="datetime1">
              <a:rPr lang="en-US" smtClean="0"/>
              <a:pPr/>
              <a:t>7/31/2018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709" y="609600"/>
            <a:ext cx="657648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50332" y="4013200"/>
            <a:ext cx="6984794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335" y="4527448"/>
            <a:ext cx="6984793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31BC8-7C20-406B-8110-913F03F9CDFD}" type="datetime1">
              <a:rPr lang="en-US" smtClean="0"/>
              <a:pPr/>
              <a:t>7/31/2018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40269" y="790378"/>
            <a:ext cx="4953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225571" y="2886556"/>
            <a:ext cx="4953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212" y="609600"/>
            <a:ext cx="697791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50332" y="4013200"/>
            <a:ext cx="6984794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335" y="4527448"/>
            <a:ext cx="6984793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73387-F512-4F62-8594-2BAC55BE3CC3}" type="datetime1">
              <a:rPr lang="en-US" smtClean="0"/>
              <a:pPr/>
              <a:t>7/31/2018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DAF20-45E3-482A-9E8F-3D6FECD4DECA}" type="datetime1">
              <a:rPr lang="en-US" smtClean="0"/>
              <a:pPr/>
              <a:t>7/31/2018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3735" y="609600"/>
            <a:ext cx="1060104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0335" y="609600"/>
            <a:ext cx="5736372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685E9-AA5D-4188-A80C-F6F7BF7175EA}" type="datetime1">
              <a:rPr lang="en-US" smtClean="0"/>
              <a:pPr/>
              <a:t>7/31/2018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4731E-C5F9-4351-80B6-B577FF237899}" type="datetime1">
              <a:rPr lang="en-US" smtClean="0"/>
              <a:pPr/>
              <a:t>7/31/2018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335" y="2700868"/>
            <a:ext cx="6984793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335" y="4527448"/>
            <a:ext cx="6984793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C9C2D-0760-4C49-A25C-B522E206595C}" type="datetime1">
              <a:rPr lang="en-US" smtClean="0"/>
              <a:pPr/>
              <a:t>7/31/2018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0335" y="2160589"/>
            <a:ext cx="3399528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35600" y="2160590"/>
            <a:ext cx="3399528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7A8DA-8C02-4D9E-91D3-19DF95531932}" type="datetime1">
              <a:rPr lang="en-US" smtClean="0"/>
              <a:pPr/>
              <a:t>7/31/2018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043" y="2160983"/>
            <a:ext cx="340081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043" y="2737246"/>
            <a:ext cx="3400819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34311" y="2160983"/>
            <a:ext cx="340081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34312" y="2737246"/>
            <a:ext cx="3400814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143A2-8A70-4CC9-8340-4D18ACB1C643}" type="datetime1">
              <a:rPr lang="en-US" smtClean="0"/>
              <a:pPr/>
              <a:t>7/31/2018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334" y="609600"/>
            <a:ext cx="6984793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2AE56-D11A-4654-963B-DA386DF5207E}" type="datetime1">
              <a:rPr lang="en-US" smtClean="0"/>
              <a:pPr/>
              <a:t>7/31/2018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846DE-9D0F-4E72-95D0-8CF5C695132F}" type="datetime1">
              <a:rPr lang="en-US" smtClean="0"/>
              <a:pPr/>
              <a:t>7/31/2018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334" y="1498604"/>
            <a:ext cx="3131804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875" y="514924"/>
            <a:ext cx="3667252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0334" y="2777069"/>
            <a:ext cx="3131804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7C8F0-1572-4FC9-9F1B-EFF8B4C371F9}" type="datetime1">
              <a:rPr lang="en-US" smtClean="0"/>
              <a:pPr/>
              <a:t>7/31/2018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334" y="4800600"/>
            <a:ext cx="6984792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0334" y="609600"/>
            <a:ext cx="6984793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0334" y="5367338"/>
            <a:ext cx="6984792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B1039-344B-4723-A543-01D9416CBF00}" type="datetime1">
              <a:rPr lang="en-US" smtClean="0"/>
              <a:pPr/>
              <a:t>7/31/2018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6"/>
            <a:ext cx="9906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0334" y="609600"/>
            <a:ext cx="698479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334" y="2160590"/>
            <a:ext cx="6984793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54171" y="6041363"/>
            <a:ext cx="7409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65FA4-254D-4AD1-AAD4-9117AF805EDE}" type="datetime1">
              <a:rPr lang="en-US" smtClean="0"/>
              <a:pPr/>
              <a:t>7/31/2018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0334" y="6041363"/>
            <a:ext cx="51168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79914" y="6041363"/>
            <a:ext cx="5552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1700" y="3047999"/>
            <a:ext cx="7510780" cy="1600201"/>
          </a:xfrm>
        </p:spPr>
        <p:txBody>
          <a:bodyPr anchor="ctr" anchorCtr="0"/>
          <a:lstStyle/>
          <a:p>
            <a:pPr algn="ctr"/>
            <a:r>
              <a:rPr lang="ru-RU" sz="2800" b="1" dirty="0" smtClean="0"/>
              <a:t>Состояние </a:t>
            </a:r>
            <a:r>
              <a:rPr lang="ru-RU" sz="2800" b="1" dirty="0"/>
              <a:t>рынка </a:t>
            </a:r>
            <a:r>
              <a:rPr lang="ru-RU" sz="2800" b="1" dirty="0" err="1"/>
              <a:t>микрофинансовых</a:t>
            </a:r>
            <a:r>
              <a:rPr lang="ru-RU" sz="2800" b="1" dirty="0"/>
              <a:t> </a:t>
            </a:r>
            <a:r>
              <a:rPr lang="ru-RU" sz="2800" b="1" dirty="0" smtClean="0"/>
              <a:t>организаций, результаты </a:t>
            </a:r>
            <a:r>
              <a:rPr lang="ru-RU" sz="2800" b="1" dirty="0"/>
              <a:t>опроса </a:t>
            </a:r>
            <a:r>
              <a:rPr lang="ru-RU" sz="2800" b="1" dirty="0" smtClean="0"/>
              <a:t>МФО</a:t>
            </a:r>
            <a:endParaRPr lang="ru-RU" sz="2800" b="1" dirty="0"/>
          </a:p>
        </p:txBody>
      </p:sp>
      <p:pic>
        <p:nvPicPr>
          <p:cNvPr id="2051" name="Picture 3" descr="C:\Users\Yermek.Abdibekov\Documents\Komp\Новая папка\Ermek_Old\Fund_Damu\Презы\Pictures\Logos\Damu-logo-kz.jpg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4" t="15119" r="4535" b="11896"/>
          <a:stretch/>
        </p:blipFill>
        <p:spPr bwMode="auto">
          <a:xfrm>
            <a:off x="1912742" y="1243329"/>
            <a:ext cx="4674874" cy="1466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017E47"/>
              </a:clrFrom>
              <a:clrTo>
                <a:srgbClr val="017E4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2" t="2723" r="4699" b="3847"/>
          <a:stretch/>
        </p:blipFill>
        <p:spPr bwMode="auto">
          <a:xfrm>
            <a:off x="8940071" y="104775"/>
            <a:ext cx="826458" cy="10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984500" y="5816600"/>
            <a:ext cx="3349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2018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год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04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A2A1A6"/>
              </a:clrFrom>
              <a:clrTo>
                <a:srgbClr val="A2A1A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1" t="8993" r="7403" b="7275"/>
          <a:stretch/>
        </p:blipFill>
        <p:spPr bwMode="auto">
          <a:xfrm>
            <a:off x="7928475" y="144000"/>
            <a:ext cx="1805278" cy="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360000" y="6480000"/>
            <a:ext cx="555213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/>
                </a:solidFill>
              </a:rPr>
              <a:pPr/>
              <a:t>10</a:t>
            </a:fld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1" name="Заголовок 1"/>
          <p:cNvSpPr txBox="1">
            <a:spLocks/>
          </p:cNvSpPr>
          <p:nvPr/>
        </p:nvSpPr>
        <p:spPr>
          <a:xfrm>
            <a:off x="180000" y="180000"/>
            <a:ext cx="8036900" cy="5400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altLang="ru-RU" sz="2000" b="1" dirty="0" smtClean="0">
                <a:cs typeface="Arial" pitchFamily="34" charset="0"/>
              </a:rPr>
              <a:t>Результаты опроса</a:t>
            </a:r>
          </a:p>
          <a:p>
            <a:r>
              <a:rPr lang="ru-RU" altLang="ru-RU" sz="2000" i="1" dirty="0">
                <a:cs typeface="Arial" pitchFamily="34" charset="0"/>
              </a:rPr>
              <a:t>Предложения МФО по условиям финансирования </a:t>
            </a:r>
            <a:r>
              <a:rPr lang="ru-RU" altLang="ru-RU" sz="2000" i="1" dirty="0" smtClean="0">
                <a:cs typeface="Arial" pitchFamily="34" charset="0"/>
              </a:rPr>
              <a:t>от Фонда</a:t>
            </a:r>
            <a:endParaRPr lang="ru-RU" altLang="ru-RU" sz="2000" i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35110" y="1085850"/>
            <a:ext cx="4500000" cy="15316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ru-RU" sz="1100" b="1" dirty="0" smtClean="0"/>
              <a:t>Маржа МФО: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100" dirty="0" smtClean="0"/>
              <a:t>АМФОК - </a:t>
            </a:r>
            <a:r>
              <a:rPr lang="ru-RU" sz="1100" dirty="0"/>
              <a:t>ставки </a:t>
            </a:r>
            <a:r>
              <a:rPr lang="ru-RU" sz="1100" dirty="0" smtClean="0"/>
              <a:t>должны </a:t>
            </a:r>
            <a:r>
              <a:rPr lang="ru-RU" sz="1100" dirty="0"/>
              <a:t>быть рыночными и без отраслевых и региональных </a:t>
            </a:r>
            <a:r>
              <a:rPr lang="ru-RU" sz="1100" dirty="0" smtClean="0"/>
              <a:t>ограничений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100" dirty="0" smtClean="0"/>
              <a:t>5 МФО – </a:t>
            </a:r>
            <a:r>
              <a:rPr lang="ru-RU" sz="1100" dirty="0" smtClean="0"/>
              <a:t>до 10%</a:t>
            </a:r>
            <a:endParaRPr lang="ru-RU" sz="11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ru-RU" sz="1100" dirty="0" smtClean="0"/>
              <a:t>8 МФО – до 28%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100" dirty="0" smtClean="0"/>
              <a:t>3 </a:t>
            </a:r>
            <a:r>
              <a:rPr lang="ru-RU" sz="1100" dirty="0" smtClean="0"/>
              <a:t>МФО – </a:t>
            </a:r>
            <a:r>
              <a:rPr lang="ru-RU" sz="1100" dirty="0" smtClean="0"/>
              <a:t>до 40% или без </a:t>
            </a:r>
            <a:r>
              <a:rPr lang="ru-RU" sz="1100" dirty="0" smtClean="0"/>
              <a:t>ограничений (56% ГЭСВ)</a:t>
            </a:r>
          </a:p>
          <a:p>
            <a:r>
              <a:rPr lang="ru-RU" sz="1100" i="1" dirty="0" err="1" smtClean="0"/>
              <a:t>Справочно</a:t>
            </a:r>
            <a:r>
              <a:rPr lang="ru-RU" sz="1100" i="1" dirty="0" smtClean="0"/>
              <a:t>: </a:t>
            </a:r>
            <a:r>
              <a:rPr lang="ru-RU" sz="1100" i="1" dirty="0" err="1" smtClean="0"/>
              <a:t>ср.ставка</a:t>
            </a:r>
            <a:r>
              <a:rPr lang="ru-RU" sz="1100" i="1" dirty="0" smtClean="0"/>
              <a:t> по портфелю участников опроса – </a:t>
            </a:r>
            <a:r>
              <a:rPr lang="ru-RU" sz="1100" i="1" dirty="0" smtClean="0"/>
              <a:t>19,5%</a:t>
            </a:r>
            <a:endParaRPr lang="ru-RU" sz="1100" i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70940" y="2903220"/>
            <a:ext cx="4500000" cy="33375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>
              <a:spcAft>
                <a:spcPts val="300"/>
              </a:spcAft>
            </a:pPr>
            <a:r>
              <a:rPr lang="ru-RU" sz="1100" b="1" dirty="0"/>
              <a:t>Предложения по требованиям Фонда к финансовому состоянию и отчетности (аудиту</a:t>
            </a:r>
            <a:r>
              <a:rPr lang="ru-RU" sz="1100" b="1" dirty="0" smtClean="0"/>
              <a:t>):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100" dirty="0"/>
              <a:t>9 организаций не предоставили предложения,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100" dirty="0"/>
              <a:t>5 организаций предоставили конкретные предложения по либерализации требований,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100" dirty="0"/>
              <a:t>3 организаций ограничились предложениями общего (неконкретного) характера.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dirty="0"/>
              <a:t>Среди конкретных предложений МФО указали:</a:t>
            </a:r>
          </a:p>
          <a:p>
            <a:pPr marL="355600" lvl="0" indent="-177800">
              <a:buFont typeface="+mj-lt"/>
              <a:buAutoNum type="arabicParenR"/>
            </a:pPr>
            <a:r>
              <a:rPr lang="ru-RU" sz="1000" i="1" dirty="0"/>
              <a:t>Предоставление лимита не менее 70% </a:t>
            </a:r>
            <a:r>
              <a:rPr lang="kk-KZ" sz="1000" i="1" dirty="0"/>
              <a:t>от собственного капиала МФО</a:t>
            </a:r>
            <a:endParaRPr lang="ru-RU" sz="1000" i="1" dirty="0"/>
          </a:p>
          <a:p>
            <a:pPr marL="355600" lvl="0" indent="-177800">
              <a:buFont typeface="+mj-lt"/>
              <a:buAutoNum type="arabicParenR"/>
            </a:pPr>
            <a:r>
              <a:rPr lang="kk-KZ" sz="1000" i="1" dirty="0"/>
              <a:t>П</a:t>
            </a:r>
            <a:r>
              <a:rPr lang="ru-RU" sz="1000" i="1" dirty="0" err="1"/>
              <a:t>редлагается</a:t>
            </a:r>
            <a:r>
              <a:rPr lang="ru-RU" sz="1000" i="1" dirty="0"/>
              <a:t> запустить механизм выкупа Фондом выданных МФО кредитов на баланс Фонда</a:t>
            </a:r>
          </a:p>
          <a:p>
            <a:pPr marL="355600" lvl="0" indent="-177800">
              <a:buFont typeface="+mj-lt"/>
              <a:buAutoNum type="arabicParenR"/>
            </a:pPr>
            <a:r>
              <a:rPr lang="ru-RU" sz="1000" i="1" dirty="0"/>
              <a:t>Разрешить проводить аудит в любой лицензированной аудиторской компании.</a:t>
            </a:r>
          </a:p>
          <a:p>
            <a:pPr marL="355600" lvl="0" indent="-177800">
              <a:buFont typeface="+mj-lt"/>
              <a:buAutoNum type="arabicParenR"/>
            </a:pPr>
            <a:r>
              <a:rPr lang="ru-RU" sz="1000" i="1" dirty="0"/>
              <a:t>Сокращение требования к капиталу до уровня минимального по требованиям НБ РК (30 </a:t>
            </a:r>
            <a:r>
              <a:rPr lang="ru-RU" sz="1000" i="1" dirty="0" err="1"/>
              <a:t>млн.тенге</a:t>
            </a:r>
            <a:r>
              <a:rPr lang="ru-RU" sz="1000" i="1" dirty="0"/>
              <a:t>); до уровня 50 </a:t>
            </a:r>
            <a:r>
              <a:rPr lang="ru-RU" sz="1000" i="1" dirty="0" err="1"/>
              <a:t>млн.тенге</a:t>
            </a:r>
            <a:r>
              <a:rPr lang="ru-RU" sz="1000" i="1" dirty="0"/>
              <a:t>,</a:t>
            </a:r>
          </a:p>
          <a:p>
            <a:pPr marL="355600" lvl="0" indent="-177800">
              <a:buFont typeface="+mj-lt"/>
              <a:buAutoNum type="arabicParenR"/>
            </a:pPr>
            <a:r>
              <a:rPr lang="kk-KZ" sz="1000" i="1" dirty="0"/>
              <a:t>Выдавать сердства только компаниям с рейтингом не ниже </a:t>
            </a:r>
            <a:r>
              <a:rPr lang="ru-RU" sz="1000" i="1" dirty="0"/>
              <a:t>«</a:t>
            </a:r>
            <a:r>
              <a:rPr lang="ru-RU" sz="1000" i="1" dirty="0" smtClean="0"/>
              <a:t>Надежный</a:t>
            </a:r>
            <a:r>
              <a:rPr lang="ru-RU" sz="1000" i="1" dirty="0"/>
              <a:t>».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070940" y="1085849"/>
            <a:ext cx="4500000" cy="15316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ru-RU" sz="1100" b="1" dirty="0" smtClean="0"/>
              <a:t>Срок размещения и </a:t>
            </a:r>
            <a:r>
              <a:rPr lang="ru-RU" sz="1100" b="1" dirty="0" err="1" smtClean="0"/>
              <a:t>микрокредитов</a:t>
            </a:r>
            <a:r>
              <a:rPr lang="ru-RU" sz="1100" b="1" dirty="0" smtClean="0"/>
              <a:t>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100" dirty="0"/>
              <a:t>МФО рассматривают диапазон </a:t>
            </a:r>
            <a:r>
              <a:rPr lang="ru-RU" sz="1100" dirty="0" smtClean="0"/>
              <a:t>12-84 </a:t>
            </a:r>
            <a:r>
              <a:rPr lang="ru-RU" sz="1100" dirty="0" smtClean="0"/>
              <a:t>месяцев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100" dirty="0" smtClean="0"/>
              <a:t>МФО </a:t>
            </a:r>
            <a:r>
              <a:rPr lang="ru-RU" sz="1100" dirty="0"/>
              <a:t>просят предусмотреть, чтобы срок на конечного заемщика был короче срока привлеченного займа МФО от Фонда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35110" y="2903220"/>
            <a:ext cx="4500000" cy="330772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ru-RU" sz="1100" b="1" dirty="0"/>
              <a:t>Предложения к механизму мониторинга Фондом МФО и профинансированных </a:t>
            </a:r>
            <a:r>
              <a:rPr lang="ru-RU" sz="1100" b="1" dirty="0" smtClean="0"/>
              <a:t>проектов:</a:t>
            </a:r>
            <a:endParaRPr lang="ru-RU" sz="11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100" dirty="0"/>
              <a:t>6</a:t>
            </a:r>
            <a:r>
              <a:rPr lang="ru-RU" sz="1100" dirty="0"/>
              <a:t> организаций не предоставили предложения,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100" dirty="0"/>
              <a:t>1 организация предлагает проводить мониторинг аналогично БВУ,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100" dirty="0"/>
              <a:t>3 организации предлагают ограничиться отчетами, не проводить мониторинг,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100" dirty="0"/>
              <a:t>7 организаций готовы на ежеквартальный/ежегодный </a:t>
            </a:r>
            <a:r>
              <a:rPr lang="ru-RU" sz="1100" dirty="0" smtClean="0"/>
              <a:t>мониторинг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381973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A2A1A6"/>
              </a:clrFrom>
              <a:clrTo>
                <a:srgbClr val="A2A1A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1" t="8993" r="7403" b="7275"/>
          <a:stretch/>
        </p:blipFill>
        <p:spPr bwMode="auto">
          <a:xfrm>
            <a:off x="7928475" y="144000"/>
            <a:ext cx="1805278" cy="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360000" y="6480000"/>
            <a:ext cx="555213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/>
                </a:solidFill>
              </a:rPr>
              <a:pPr/>
              <a:t>11</a:t>
            </a:fld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1" name="Заголовок 1"/>
          <p:cNvSpPr txBox="1">
            <a:spLocks/>
          </p:cNvSpPr>
          <p:nvPr/>
        </p:nvSpPr>
        <p:spPr>
          <a:xfrm>
            <a:off x="180000" y="180000"/>
            <a:ext cx="8036900" cy="5400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altLang="ru-RU" sz="2000" b="1" dirty="0" smtClean="0">
                <a:cs typeface="Arial" pitchFamily="34" charset="0"/>
              </a:rPr>
              <a:t>Результаты опроса</a:t>
            </a:r>
          </a:p>
          <a:p>
            <a:r>
              <a:rPr lang="ru-RU" altLang="ru-RU" sz="2000" i="1" dirty="0" smtClean="0">
                <a:cs typeface="Arial" pitchFamily="34" charset="0"/>
              </a:rPr>
              <a:t>ОСНОВНЫЕ ВЫВОДЫ</a:t>
            </a:r>
            <a:endParaRPr lang="ru-RU" altLang="ru-RU" sz="2000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80000" y="957263"/>
            <a:ext cx="9325950" cy="415498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1600" dirty="0"/>
              <a:t>- Потенциальный спрос МФО на средства Фонда на ближайшие три года составляет 11 238 </a:t>
            </a:r>
            <a:r>
              <a:rPr lang="ru-RU" sz="1600" dirty="0" err="1"/>
              <a:t>млн.тенге</a:t>
            </a:r>
            <a:r>
              <a:rPr lang="ru-RU" sz="1600" dirty="0"/>
              <a:t>, при этом по МФО, соответствующим требованиям Фонда, потребность в финансировании составляет – 2 952 млн. </a:t>
            </a:r>
            <a:r>
              <a:rPr lang="ru-RU" sz="1600" dirty="0" smtClean="0"/>
              <a:t>тенге</a:t>
            </a:r>
            <a:endParaRPr lang="ru-RU" sz="1600" dirty="0"/>
          </a:p>
          <a:p>
            <a:pPr>
              <a:spcAft>
                <a:spcPts val="1200"/>
              </a:spcAft>
            </a:pPr>
            <a:r>
              <a:rPr lang="ru-RU" sz="1600" dirty="0"/>
              <a:t>- Основные источники долгового финансирования для МФО – это БВУ, «</a:t>
            </a:r>
            <a:r>
              <a:rPr lang="ru-RU" sz="1600" dirty="0" err="1"/>
              <a:t>КазАгро</a:t>
            </a:r>
            <a:r>
              <a:rPr lang="ru-RU" sz="1600" dirty="0"/>
              <a:t>» и акционеры/участники, от которых МФО привлекают средства по ставкам на уровне 14-21</a:t>
            </a:r>
            <a:r>
              <a:rPr lang="ru-RU" sz="1600" dirty="0" smtClean="0"/>
              <a:t>% </a:t>
            </a:r>
            <a:endParaRPr lang="ru-RU" sz="1600" dirty="0"/>
          </a:p>
          <a:p>
            <a:pPr>
              <a:spcAft>
                <a:spcPts val="1200"/>
              </a:spcAft>
            </a:pPr>
            <a:r>
              <a:rPr lang="ru-RU" sz="1600" dirty="0"/>
              <a:t>- Из числа опрошенных все МФО кроме одного заинтересованы привлекать финансирование Фонда, практически все готовы предоставить </a:t>
            </a:r>
            <a:r>
              <a:rPr lang="ru-RU" sz="1600" dirty="0" err="1"/>
              <a:t>аудированную</a:t>
            </a:r>
            <a:r>
              <a:rPr lang="ru-RU" sz="1600" dirty="0"/>
              <a:t> отчетность, больше половины готовы предоставить обеспечение либо гарантию </a:t>
            </a:r>
            <a:r>
              <a:rPr lang="ru-RU" sz="1600" dirty="0" smtClean="0"/>
              <a:t>БВУ </a:t>
            </a:r>
            <a:endParaRPr lang="ru-RU" sz="1600" dirty="0"/>
          </a:p>
          <a:p>
            <a:pPr>
              <a:spcAft>
                <a:spcPts val="1200"/>
              </a:spcAft>
            </a:pPr>
            <a:r>
              <a:rPr lang="ru-RU" sz="1600" dirty="0"/>
              <a:t>- Мнения относительно маржи МФО разделились: МФО с </a:t>
            </a:r>
            <a:r>
              <a:rPr lang="ru-RU" sz="1600" dirty="0" err="1"/>
              <a:t>госучастием</a:t>
            </a:r>
            <a:r>
              <a:rPr lang="ru-RU" sz="1600" dirty="0"/>
              <a:t> готовы на ограничение по ставке на конечного заемщика и на маржу 4-6%. Часть независимых МФО также согласна на ограничение </a:t>
            </a:r>
            <a:r>
              <a:rPr lang="ru-RU" sz="1600" dirty="0" err="1"/>
              <a:t>маржы</a:t>
            </a:r>
            <a:r>
              <a:rPr lang="ru-RU" sz="1600" dirty="0"/>
              <a:t> в диапазоне 8-18%. Некоторые организации не хотят видеть ограничений по ставке (позиция АМФОК также против ограничения ставки на конечного заемщика</a:t>
            </a:r>
            <a:r>
              <a:rPr lang="ru-RU" sz="1600" dirty="0" smtClean="0"/>
              <a:t>)</a:t>
            </a:r>
            <a:endParaRPr lang="ru-RU" sz="1600" dirty="0"/>
          </a:p>
          <a:p>
            <a:pPr>
              <a:spcAft>
                <a:spcPts val="1200"/>
              </a:spcAft>
            </a:pPr>
            <a:r>
              <a:rPr lang="ru-RU" sz="1600" dirty="0"/>
              <a:t>- По срокам размещения и микрокредитования большинство МФО рассматривают диапазон 60-84 </a:t>
            </a:r>
            <a:r>
              <a:rPr lang="ru-RU" sz="1600" dirty="0" smtClean="0"/>
              <a:t>месяцев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808700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A2A1A6"/>
              </a:clrFrom>
              <a:clrTo>
                <a:srgbClr val="A2A1A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1" t="8993" r="7403" b="7275"/>
          <a:stretch/>
        </p:blipFill>
        <p:spPr bwMode="auto">
          <a:xfrm>
            <a:off x="7928475" y="144000"/>
            <a:ext cx="1805278" cy="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360000" y="6480000"/>
            <a:ext cx="555213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/>
                </a:solidFill>
              </a:rPr>
              <a:pPr/>
              <a:t>2</a:t>
            </a:fld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1" name="Заголовок 1"/>
          <p:cNvSpPr txBox="1">
            <a:spLocks/>
          </p:cNvSpPr>
          <p:nvPr/>
        </p:nvSpPr>
        <p:spPr>
          <a:xfrm>
            <a:off x="180000" y="180000"/>
            <a:ext cx="8036900" cy="5400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altLang="ru-RU" sz="2000" b="1" dirty="0" smtClean="0">
                <a:cs typeface="Arial" pitchFamily="34" charset="0"/>
              </a:rPr>
              <a:t>Статистика </a:t>
            </a:r>
            <a:r>
              <a:rPr lang="ru-RU" altLang="ru-RU" sz="2000" b="1" dirty="0" err="1" smtClean="0">
                <a:cs typeface="Arial" pitchFamily="34" charset="0"/>
              </a:rPr>
              <a:t>микрофинансовых</a:t>
            </a:r>
            <a:r>
              <a:rPr lang="ru-RU" altLang="ru-RU" sz="2000" b="1" dirty="0" smtClean="0">
                <a:cs typeface="Arial" pitchFamily="34" charset="0"/>
              </a:rPr>
              <a:t> организаций</a:t>
            </a:r>
            <a:endParaRPr lang="ru-RU" altLang="ru-RU" sz="20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7424708"/>
              </p:ext>
            </p:extLst>
          </p:nvPr>
        </p:nvGraphicFramePr>
        <p:xfrm>
          <a:off x="179999" y="2398236"/>
          <a:ext cx="4572975" cy="3329940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1659547"/>
                <a:gridCol w="516304"/>
                <a:gridCol w="737577"/>
                <a:gridCol w="590061"/>
                <a:gridCol w="590061"/>
                <a:gridCol w="479425"/>
              </a:tblGrid>
              <a:tr h="21907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effectLst/>
                          <a:latin typeface="Calibri"/>
                        </a:rPr>
                        <a:t>Регион / Город</a:t>
                      </a:r>
                      <a:endParaRPr lang="ru-RU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Всего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Крупные города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Моно-города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Малые города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Село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14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err="1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Акмолинская</a:t>
                      </a:r>
                      <a:endParaRPr lang="ru-RU" sz="10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 sz="1000">
                        <a:effectLst/>
                        <a:latin typeface="+mj-lt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 sz="1000">
                        <a:effectLst/>
                        <a:latin typeface="+mj-lt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 sz="1000">
                        <a:effectLst/>
                        <a:latin typeface="+mj-lt"/>
                      </a:endParaRPr>
                    </a:p>
                  </a:txBody>
                  <a:tcPr marL="68580" marR="68580" marT="0" marB="0" anchor="b"/>
                </a:tc>
              </a:tr>
              <a:tr h="114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Актюбинская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 sz="1000">
                        <a:effectLst/>
                        <a:latin typeface="+mj-lt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 sz="1000">
                        <a:effectLst/>
                        <a:latin typeface="+mj-lt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 sz="1000">
                        <a:effectLst/>
                        <a:latin typeface="+mj-lt"/>
                      </a:endParaRPr>
                    </a:p>
                  </a:txBody>
                  <a:tcPr marL="68580" marR="68580" marT="0" marB="0" anchor="b"/>
                </a:tc>
              </a:tr>
              <a:tr h="114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err="1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Алматинская</a:t>
                      </a:r>
                      <a:endParaRPr lang="ru-RU" sz="10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 sz="1000">
                        <a:effectLst/>
                        <a:latin typeface="+mj-lt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14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err="1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Атырауская</a:t>
                      </a:r>
                      <a:endParaRPr lang="ru-RU" sz="10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 sz="1000">
                        <a:effectLst/>
                        <a:latin typeface="+mj-lt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 sz="1000">
                        <a:effectLst/>
                        <a:latin typeface="+mj-lt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 sz="1000">
                        <a:effectLst/>
                        <a:latin typeface="+mj-lt"/>
                      </a:endParaRPr>
                    </a:p>
                  </a:txBody>
                  <a:tcPr marL="68580" marR="68580" marT="0" marB="0" anchor="b"/>
                </a:tc>
              </a:tr>
              <a:tr h="114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ВКО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 sz="1000">
                        <a:effectLst/>
                        <a:latin typeface="+mj-lt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 sz="1000">
                        <a:effectLst/>
                        <a:latin typeface="+mj-lt"/>
                      </a:endParaRPr>
                    </a:p>
                  </a:txBody>
                  <a:tcPr marL="68580" marR="68580" marT="0" marB="0" anchor="b"/>
                </a:tc>
              </a:tr>
              <a:tr h="114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err="1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Жамбылская</a:t>
                      </a:r>
                      <a:endParaRPr lang="ru-RU" sz="10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 sz="1000">
                        <a:effectLst/>
                        <a:latin typeface="+mj-lt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 sz="1000">
                        <a:effectLst/>
                        <a:latin typeface="+mj-lt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14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ЗКО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 sz="1000">
                        <a:effectLst/>
                        <a:latin typeface="+mj-lt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14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Карагандинская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 sz="1000">
                        <a:effectLst/>
                        <a:latin typeface="+mj-lt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14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err="1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Костанайская</a:t>
                      </a:r>
                      <a:endParaRPr lang="ru-RU" sz="10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 sz="1000">
                        <a:effectLst/>
                        <a:latin typeface="+mj-lt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14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err="1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Кызылординская</a:t>
                      </a:r>
                      <a:endParaRPr lang="ru-RU" sz="10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 sz="1000">
                        <a:effectLst/>
                        <a:latin typeface="+mj-lt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14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err="1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Мангистауская</a:t>
                      </a:r>
                      <a:endParaRPr lang="ru-RU" sz="10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 sz="1000">
                        <a:effectLst/>
                        <a:latin typeface="+mj-lt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 sz="1000">
                        <a:effectLst/>
                        <a:latin typeface="+mj-lt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 sz="1000">
                        <a:effectLst/>
                        <a:latin typeface="+mj-lt"/>
                      </a:endParaRPr>
                    </a:p>
                  </a:txBody>
                  <a:tcPr marL="68580" marR="68580" marT="0" marB="0" anchor="b"/>
                </a:tc>
              </a:tr>
              <a:tr h="1435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Павлодарская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 sz="1000">
                        <a:effectLst/>
                        <a:latin typeface="+mj-lt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 sz="1000">
                        <a:effectLst/>
                        <a:latin typeface="+mj-lt"/>
                      </a:endParaRPr>
                    </a:p>
                  </a:txBody>
                  <a:tcPr marL="68580" marR="68580" marT="0" marB="0" anchor="b"/>
                </a:tc>
              </a:tr>
              <a:tr h="114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СКО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 sz="1000">
                        <a:effectLst/>
                        <a:latin typeface="+mj-lt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 sz="1000">
                        <a:effectLst/>
                        <a:latin typeface="+mj-lt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14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ЮКО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 sz="1000">
                        <a:effectLst/>
                        <a:latin typeface="+mj-lt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14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Астана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 sz="1000" dirty="0">
                        <a:effectLst/>
                        <a:latin typeface="+mj-lt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 sz="1000" dirty="0">
                        <a:effectLst/>
                        <a:latin typeface="+mj-lt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 sz="1000" dirty="0">
                        <a:effectLst/>
                        <a:latin typeface="+mj-lt"/>
                      </a:endParaRPr>
                    </a:p>
                  </a:txBody>
                  <a:tcPr marL="68580" marR="68580" marT="0" marB="0" anchor="b"/>
                </a:tc>
              </a:tr>
              <a:tr h="114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Алматы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</a:t>
                      </a:r>
                      <a:endParaRPr lang="ru-RU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</a:t>
                      </a:r>
                      <a:endParaRPr lang="ru-RU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 sz="1000" dirty="0">
                        <a:effectLst/>
                        <a:latin typeface="+mj-lt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 sz="1000" dirty="0">
                        <a:effectLst/>
                        <a:latin typeface="+mj-lt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 sz="1000" dirty="0">
                        <a:effectLst/>
                        <a:latin typeface="+mj-lt"/>
                      </a:endParaRPr>
                    </a:p>
                  </a:txBody>
                  <a:tcPr marL="68580" marR="68580" marT="0" marB="0" anchor="b"/>
                </a:tc>
              </a:tr>
              <a:tr h="1092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151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123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80000" y="1093739"/>
            <a:ext cx="4572975" cy="10398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 anchorCtr="0">
            <a:noAutofit/>
          </a:bodyPr>
          <a:lstStyle/>
          <a:p>
            <a:pPr marL="104775" indent="-104775">
              <a:buFont typeface="Arial" pitchFamily="34" charset="0"/>
              <a:buChar char="•"/>
            </a:pPr>
            <a:r>
              <a:rPr lang="ru-RU" sz="1400" dirty="0" smtClean="0"/>
              <a:t>На </a:t>
            </a:r>
            <a:r>
              <a:rPr lang="ru-RU" sz="1400" dirty="0" smtClean="0"/>
              <a:t>16.05.2018 </a:t>
            </a:r>
            <a:r>
              <a:rPr lang="ru-RU" sz="1400" dirty="0"/>
              <a:t>г. </a:t>
            </a:r>
            <a:r>
              <a:rPr lang="ru-RU" sz="1400" dirty="0" smtClean="0"/>
              <a:t>НБ </a:t>
            </a:r>
            <a:r>
              <a:rPr lang="ru-RU" sz="1400" dirty="0"/>
              <a:t>РК </a:t>
            </a:r>
            <a:r>
              <a:rPr lang="ru-RU" sz="1400" dirty="0" smtClean="0"/>
              <a:t>зарегистрирована 151 </a:t>
            </a:r>
            <a:r>
              <a:rPr lang="ru-RU" sz="1400" dirty="0" smtClean="0"/>
              <a:t>МФО</a:t>
            </a:r>
          </a:p>
          <a:p>
            <a:pPr marL="104775" indent="-104775">
              <a:buFont typeface="Arial" pitchFamily="34" charset="0"/>
              <a:buChar char="•"/>
            </a:pPr>
            <a:r>
              <a:rPr lang="ru-RU" sz="1400" dirty="0" smtClean="0"/>
              <a:t>Все </a:t>
            </a:r>
            <a:r>
              <a:rPr lang="ru-RU" sz="1400" dirty="0"/>
              <a:t>регионы и крупные </a:t>
            </a:r>
            <a:r>
              <a:rPr lang="ru-RU" sz="1400" dirty="0" smtClean="0"/>
              <a:t>города </a:t>
            </a:r>
            <a:r>
              <a:rPr lang="ru-RU" sz="1400" dirty="0"/>
              <a:t>имеют </a:t>
            </a:r>
            <a:r>
              <a:rPr lang="ru-RU" sz="1400" dirty="0" smtClean="0"/>
              <a:t>МФО</a:t>
            </a:r>
          </a:p>
          <a:p>
            <a:pPr marL="104775" indent="-104775">
              <a:buFont typeface="Arial" pitchFamily="34" charset="0"/>
              <a:buChar char="•"/>
            </a:pPr>
            <a:r>
              <a:rPr lang="ru-RU" sz="1400" dirty="0" smtClean="0"/>
              <a:t>14 </a:t>
            </a:r>
            <a:r>
              <a:rPr lang="ru-RU" sz="1400" dirty="0" smtClean="0"/>
              <a:t>МФО в </a:t>
            </a:r>
            <a:r>
              <a:rPr lang="ru-RU" sz="1400" dirty="0"/>
              <a:t>малых и </a:t>
            </a:r>
            <a:r>
              <a:rPr lang="ru-RU" sz="1400" dirty="0" smtClean="0"/>
              <a:t>моногородах</a:t>
            </a:r>
          </a:p>
          <a:p>
            <a:pPr marL="104775" indent="-104775">
              <a:buFont typeface="Arial" pitchFamily="34" charset="0"/>
              <a:buChar char="•"/>
            </a:pPr>
            <a:r>
              <a:rPr lang="ru-RU" sz="1400" dirty="0" smtClean="0"/>
              <a:t>14 МФО в </a:t>
            </a:r>
            <a:r>
              <a:rPr lang="ru-RU" sz="1400" dirty="0"/>
              <a:t>сельской местности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361598"/>
              </p:ext>
            </p:extLst>
          </p:nvPr>
        </p:nvGraphicFramePr>
        <p:xfrm>
          <a:off x="5248274" y="2414139"/>
          <a:ext cx="4415296" cy="33103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85840"/>
                <a:gridCol w="682364"/>
                <a:gridCol w="682364"/>
                <a:gridCol w="682364"/>
                <a:gridCol w="682364"/>
              </a:tblGrid>
              <a:tr h="296163">
                <a:tc>
                  <a:txBody>
                    <a:bodyPr/>
                    <a:lstStyle/>
                    <a:p>
                      <a:endParaRPr lang="ru-RU" sz="1000" dirty="0">
                        <a:effectLst/>
                        <a:latin typeface="+mj-lt"/>
                      </a:endParaRPr>
                    </a:p>
                  </a:txBody>
                  <a:tcPr marL="17780" marR="1778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j-lt"/>
                        </a:rPr>
                        <a:t>ВСЕГО</a:t>
                      </a:r>
                      <a:endParaRPr lang="ru-RU" sz="1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0732">
                <a:tc>
                  <a:txBody>
                    <a:bodyPr/>
                    <a:lstStyle/>
                    <a:p>
                      <a:endParaRPr lang="ru-RU" sz="1000" dirty="0">
                        <a:effectLst/>
                        <a:latin typeface="+mj-lt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2014 г.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2015 г.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2016 г.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2017 </a:t>
                      </a: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г.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chemeClr val="accent1"/>
                    </a:solidFill>
                  </a:tcPr>
                </a:tc>
              </a:tr>
              <a:tr h="2961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j-lt"/>
                        </a:rPr>
                        <a:t>Кол-во заемщиков, ед.</a:t>
                      </a:r>
                      <a:endParaRPr lang="ru-RU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152 614</a:t>
                      </a:r>
                      <a:endParaRPr lang="ru-RU" sz="1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138 018</a:t>
                      </a:r>
                      <a:endParaRPr lang="ru-RU" sz="1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145 706</a:t>
                      </a:r>
                      <a:endParaRPr lang="ru-RU" sz="1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165 </a:t>
                      </a:r>
                      <a:r>
                        <a:rPr lang="kk-KZ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ru-RU" sz="1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</a:tr>
              <a:tr h="4008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j-lt"/>
                        </a:rPr>
                        <a:t>Сумма </a:t>
                      </a:r>
                      <a:r>
                        <a:rPr lang="ru-RU" sz="1000" dirty="0" err="1">
                          <a:effectLst/>
                          <a:latin typeface="+mj-lt"/>
                        </a:rPr>
                        <a:t>микрокредитов</a:t>
                      </a:r>
                      <a:r>
                        <a:rPr lang="ru-RU" sz="1000" dirty="0">
                          <a:effectLst/>
                          <a:latin typeface="+mj-lt"/>
                        </a:rPr>
                        <a:t>, млн. тенге</a:t>
                      </a:r>
                      <a:endParaRPr lang="ru-RU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63 465</a:t>
                      </a:r>
                      <a:endParaRPr lang="ru-RU" sz="1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64 652</a:t>
                      </a:r>
                      <a:endParaRPr lang="ru-RU" sz="1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74 396</a:t>
                      </a:r>
                      <a:endParaRPr lang="ru-RU" sz="1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kk-KZ" sz="1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10 478</a:t>
                      </a:r>
                      <a:endParaRPr lang="ru-RU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</a:tr>
              <a:tr h="2961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Физ.лицам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61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j-lt"/>
                        </a:rPr>
                        <a:t>Кол-во заемщиков, ед.</a:t>
                      </a:r>
                      <a:endParaRPr lang="ru-RU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152 079</a:t>
                      </a:r>
                      <a:endParaRPr lang="ru-RU" sz="1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137 594</a:t>
                      </a:r>
                      <a:endParaRPr lang="ru-RU" sz="1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145 324</a:t>
                      </a:r>
                      <a:endParaRPr lang="ru-RU" sz="1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164 873</a:t>
                      </a:r>
                      <a:endParaRPr lang="ru-RU" sz="1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</a:tr>
              <a:tr h="4008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j-lt"/>
                        </a:rPr>
                        <a:t>Сумма </a:t>
                      </a:r>
                      <a:r>
                        <a:rPr lang="ru-RU" sz="1000" dirty="0" err="1">
                          <a:effectLst/>
                          <a:latin typeface="+mj-lt"/>
                        </a:rPr>
                        <a:t>микрокредитов</a:t>
                      </a:r>
                      <a:r>
                        <a:rPr lang="ru-RU" sz="1000" dirty="0">
                          <a:effectLst/>
                          <a:latin typeface="+mj-lt"/>
                        </a:rPr>
                        <a:t>, млн. тенге</a:t>
                      </a:r>
                      <a:endParaRPr lang="ru-RU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60 813</a:t>
                      </a:r>
                      <a:endParaRPr lang="ru-RU" sz="1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61 280</a:t>
                      </a:r>
                      <a:endParaRPr lang="ru-RU" sz="1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72 062</a:t>
                      </a:r>
                      <a:endParaRPr lang="ru-RU" sz="1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106 467</a:t>
                      </a:r>
                      <a:endParaRPr lang="ru-RU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</a:tr>
              <a:tr h="2961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Юр.лицам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100" dirty="0">
                        <a:effectLst/>
                        <a:latin typeface="Calibri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endParaRPr lang="ru-RU" sz="1100" dirty="0">
                        <a:effectLst/>
                        <a:latin typeface="Calibri"/>
                      </a:endParaRPr>
                    </a:p>
                  </a:txBody>
                  <a:tcPr marL="17780" marR="17780" marT="0" marB="0" anchor="ctr"/>
                </a:tc>
              </a:tr>
              <a:tr h="2961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j-lt"/>
                        </a:rPr>
                        <a:t>Кол-во заемщиков, ед.</a:t>
                      </a:r>
                      <a:endParaRPr lang="ru-RU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535</a:t>
                      </a:r>
                      <a:endParaRPr lang="ru-RU" sz="1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424</a:t>
                      </a:r>
                      <a:endParaRPr lang="ru-RU" sz="1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382</a:t>
                      </a:r>
                      <a:endParaRPr lang="ru-RU" sz="1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627</a:t>
                      </a:r>
                      <a:endParaRPr lang="ru-RU" sz="1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</a:tr>
              <a:tr h="4008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j-lt"/>
                        </a:rPr>
                        <a:t>Сумма </a:t>
                      </a:r>
                      <a:r>
                        <a:rPr lang="ru-RU" sz="1000" dirty="0" err="1">
                          <a:effectLst/>
                          <a:latin typeface="+mj-lt"/>
                        </a:rPr>
                        <a:t>микрокредитов</a:t>
                      </a:r>
                      <a:r>
                        <a:rPr lang="ru-RU" sz="1000" dirty="0">
                          <a:effectLst/>
                          <a:latin typeface="+mj-lt"/>
                        </a:rPr>
                        <a:t>, млн. тенге</a:t>
                      </a:r>
                      <a:endParaRPr lang="ru-RU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2 652</a:t>
                      </a:r>
                      <a:endParaRPr lang="ru-RU" sz="1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3 372</a:t>
                      </a:r>
                      <a:endParaRPr lang="ru-RU" sz="1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2 334</a:t>
                      </a:r>
                      <a:endParaRPr lang="ru-RU" sz="1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4 012</a:t>
                      </a:r>
                      <a:endParaRPr lang="ru-RU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</a:tr>
            </a:tbl>
          </a:graphicData>
        </a:graphic>
      </p:graphicFrame>
      <p:sp>
        <p:nvSpPr>
          <p:cNvPr id="66" name="Прямоугольник 65"/>
          <p:cNvSpPr/>
          <p:nvPr/>
        </p:nvSpPr>
        <p:spPr>
          <a:xfrm>
            <a:off x="5248275" y="1093739"/>
            <a:ext cx="4391025" cy="10398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 anchorCtr="0">
            <a:noAutofit/>
          </a:bodyPr>
          <a:lstStyle/>
          <a:p>
            <a:pPr marL="104775" indent="-104775">
              <a:buFont typeface="Arial" pitchFamily="34" charset="0"/>
              <a:buChar char="•"/>
            </a:pPr>
            <a:r>
              <a:rPr lang="ru-RU" sz="1400" dirty="0" smtClean="0"/>
              <a:t>МФО </a:t>
            </a:r>
            <a:r>
              <a:rPr lang="ru-RU" sz="1400" dirty="0"/>
              <a:t>ежегодно </a:t>
            </a:r>
            <a:r>
              <a:rPr lang="ru-RU" sz="1400" dirty="0" smtClean="0"/>
              <a:t>выдают </a:t>
            </a:r>
            <a:r>
              <a:rPr lang="ru-RU" sz="1400" dirty="0" smtClean="0"/>
              <a:t>140-165 </a:t>
            </a:r>
            <a:r>
              <a:rPr lang="ru-RU" sz="1400" dirty="0"/>
              <a:t>тысяч </a:t>
            </a:r>
            <a:r>
              <a:rPr lang="ru-RU" sz="1400" dirty="0" err="1"/>
              <a:t>микрокредитов</a:t>
            </a:r>
            <a:r>
              <a:rPr lang="ru-RU" sz="1400" dirty="0"/>
              <a:t> </a:t>
            </a:r>
            <a:r>
              <a:rPr lang="ru-RU" sz="1400" dirty="0" smtClean="0"/>
              <a:t>на бизнес-цели</a:t>
            </a:r>
            <a:endParaRPr lang="en-US" sz="1400" dirty="0" smtClean="0"/>
          </a:p>
          <a:p>
            <a:pPr marL="104775" indent="-104775">
              <a:buFont typeface="Arial" pitchFamily="34" charset="0"/>
              <a:buChar char="•"/>
            </a:pPr>
            <a:r>
              <a:rPr lang="ru-RU" sz="1400" dirty="0" smtClean="0"/>
              <a:t>Объемы финансирования </a:t>
            </a:r>
            <a:r>
              <a:rPr lang="ru-RU" sz="1400" dirty="0" smtClean="0"/>
              <a:t>60-110 </a:t>
            </a:r>
            <a:r>
              <a:rPr lang="ru-RU" sz="1400" dirty="0" err="1" smtClean="0"/>
              <a:t>млрд.тг</a:t>
            </a:r>
            <a:r>
              <a:rPr lang="ru-RU" sz="1400" dirty="0" smtClean="0"/>
              <a:t>. </a:t>
            </a:r>
            <a:r>
              <a:rPr lang="ru-RU" sz="1400" dirty="0"/>
              <a:t>в год </a:t>
            </a:r>
          </a:p>
        </p:txBody>
      </p:sp>
    </p:spTree>
    <p:extLst>
      <p:ext uri="{BB962C8B-B14F-4D97-AF65-F5344CB8AC3E}">
        <p14:creationId xmlns:p14="http://schemas.microsoft.com/office/powerpoint/2010/main" val="3994092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A2A1A6"/>
              </a:clrFrom>
              <a:clrTo>
                <a:srgbClr val="A2A1A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1" t="8993" r="7403" b="7275"/>
          <a:stretch/>
        </p:blipFill>
        <p:spPr bwMode="auto">
          <a:xfrm>
            <a:off x="7928475" y="144000"/>
            <a:ext cx="1805278" cy="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360000" y="6480000"/>
            <a:ext cx="555213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/>
                </a:solidFill>
              </a:rPr>
              <a:pPr/>
              <a:t>3</a:t>
            </a:fld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1" name="Заголовок 1"/>
          <p:cNvSpPr txBox="1">
            <a:spLocks/>
          </p:cNvSpPr>
          <p:nvPr/>
        </p:nvSpPr>
        <p:spPr>
          <a:xfrm>
            <a:off x="180000" y="180000"/>
            <a:ext cx="8036900" cy="5400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altLang="ru-RU" sz="2000" b="1" dirty="0" smtClean="0">
                <a:cs typeface="Arial" pitchFamily="34" charset="0"/>
              </a:rPr>
              <a:t>Статистика </a:t>
            </a:r>
            <a:r>
              <a:rPr lang="ru-RU" altLang="ru-RU" sz="2000" b="1" dirty="0">
                <a:cs typeface="Arial" pitchFamily="34" charset="0"/>
              </a:rPr>
              <a:t>к</a:t>
            </a:r>
            <a:r>
              <a:rPr lang="ru-RU" altLang="ru-RU" sz="2000" b="1" dirty="0" smtClean="0">
                <a:cs typeface="Arial" pitchFamily="34" charset="0"/>
              </a:rPr>
              <a:t>редитных товариществ</a:t>
            </a:r>
            <a:endParaRPr lang="ru-RU" altLang="ru-RU" sz="2000" b="1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669713"/>
              </p:ext>
            </p:extLst>
          </p:nvPr>
        </p:nvGraphicFramePr>
        <p:xfrm>
          <a:off x="417195" y="2428712"/>
          <a:ext cx="4002405" cy="3257712"/>
        </p:xfrm>
        <a:graphic>
          <a:graphicData uri="http://schemas.openxmlformats.org/drawingml/2006/table">
            <a:tbl>
              <a:tblPr firstRow="1" lastRow="1" bandRow="1">
                <a:tableStyleId>{00A15C55-8517-42AA-B614-E9B94910E393}</a:tableStyleId>
              </a:tblPr>
              <a:tblGrid>
                <a:gridCol w="2597785"/>
                <a:gridCol w="1404620"/>
              </a:tblGrid>
              <a:tr h="1809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Регион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Кол-во КТ, ед.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809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Акмолинская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09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Актюбинская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09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Алматинская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09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Атырауская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09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ЗКО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306*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09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Жамбылская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09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Карагандинская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09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Костанайская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09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Кызылординская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09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Мангистауская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09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ЮКО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09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Павлодарская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09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СКО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09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ВКО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177*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09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г.Астана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09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г.Алматы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09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780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9629664"/>
              </p:ext>
            </p:extLst>
          </p:nvPr>
        </p:nvGraphicFramePr>
        <p:xfrm>
          <a:off x="5248274" y="2414139"/>
          <a:ext cx="4415296" cy="3310386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1685840"/>
                <a:gridCol w="682364"/>
                <a:gridCol w="682364"/>
                <a:gridCol w="682364"/>
                <a:gridCol w="682364"/>
              </a:tblGrid>
              <a:tr h="296163">
                <a:tc>
                  <a:txBody>
                    <a:bodyPr/>
                    <a:lstStyle/>
                    <a:p>
                      <a:endParaRPr lang="ru-RU" sz="1000" dirty="0">
                        <a:effectLst/>
                        <a:latin typeface="+mj-lt"/>
                      </a:endParaRPr>
                    </a:p>
                  </a:txBody>
                  <a:tcPr marL="17780" marR="1778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j-lt"/>
                        </a:rPr>
                        <a:t>ВСЕГО</a:t>
                      </a:r>
                      <a:endParaRPr lang="ru-RU" sz="1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0732">
                <a:tc>
                  <a:txBody>
                    <a:bodyPr/>
                    <a:lstStyle/>
                    <a:p>
                      <a:endParaRPr lang="ru-RU" sz="1000" dirty="0">
                        <a:effectLst/>
                        <a:latin typeface="+mj-lt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j-lt"/>
                        </a:rPr>
                        <a:t>2014 г.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j-lt"/>
                        </a:rPr>
                        <a:t>2015 г.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j-lt"/>
                        </a:rPr>
                        <a:t>2016 г.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j-lt"/>
                        </a:rPr>
                        <a:t>2017 </a:t>
                      </a:r>
                      <a:r>
                        <a:rPr lang="ru-RU" sz="1000" dirty="0">
                          <a:effectLst/>
                          <a:latin typeface="+mj-lt"/>
                        </a:rPr>
                        <a:t>г.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  <a:tr h="2961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j-lt"/>
                        </a:rPr>
                        <a:t>Кол-во заемщиков, ед.</a:t>
                      </a:r>
                      <a:endParaRPr lang="ru-RU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7 346</a:t>
                      </a:r>
                      <a:endParaRPr lang="ru-RU" sz="1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5 598</a:t>
                      </a:r>
                      <a:endParaRPr lang="ru-RU" sz="1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5 143</a:t>
                      </a:r>
                      <a:endParaRPr lang="ru-RU" sz="1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6 464</a:t>
                      </a:r>
                      <a:endParaRPr lang="ru-RU" sz="1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</a:tr>
              <a:tr h="4008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j-lt"/>
                        </a:rPr>
                        <a:t>Сумма </a:t>
                      </a:r>
                      <a:r>
                        <a:rPr lang="ru-RU" sz="1000" dirty="0" err="1">
                          <a:effectLst/>
                          <a:latin typeface="+mj-lt"/>
                        </a:rPr>
                        <a:t>микрокредитов</a:t>
                      </a:r>
                      <a:r>
                        <a:rPr lang="ru-RU" sz="1000" dirty="0">
                          <a:effectLst/>
                          <a:latin typeface="+mj-lt"/>
                        </a:rPr>
                        <a:t>, млн. тенге</a:t>
                      </a:r>
                      <a:endParaRPr lang="ru-RU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86 915</a:t>
                      </a:r>
                      <a:endParaRPr lang="ru-RU" sz="1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133 603</a:t>
                      </a:r>
                      <a:endParaRPr lang="ru-RU" sz="1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267 195</a:t>
                      </a:r>
                      <a:endParaRPr lang="ru-RU" sz="1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233 696</a:t>
                      </a:r>
                      <a:endParaRPr lang="ru-RU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</a:tr>
              <a:tr h="2961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  <a:latin typeface="+mj-lt"/>
                        </a:rPr>
                        <a:t>Физ.лицам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61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j-lt"/>
                        </a:rPr>
                        <a:t>Кол-во заемщиков, ед.</a:t>
                      </a:r>
                      <a:endParaRPr lang="ru-RU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5 753</a:t>
                      </a:r>
                      <a:endParaRPr lang="ru-RU" sz="1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3 892</a:t>
                      </a:r>
                      <a:endParaRPr lang="ru-RU" sz="1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3 593</a:t>
                      </a:r>
                      <a:endParaRPr lang="ru-RU" sz="1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4 565</a:t>
                      </a:r>
                      <a:endParaRPr lang="ru-RU" sz="1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</a:tr>
              <a:tr h="4008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j-lt"/>
                        </a:rPr>
                        <a:t>Сумма </a:t>
                      </a:r>
                      <a:r>
                        <a:rPr lang="ru-RU" sz="1000" dirty="0" err="1">
                          <a:effectLst/>
                          <a:latin typeface="+mj-lt"/>
                        </a:rPr>
                        <a:t>микрокредитов</a:t>
                      </a:r>
                      <a:r>
                        <a:rPr lang="ru-RU" sz="1000" dirty="0">
                          <a:effectLst/>
                          <a:latin typeface="+mj-lt"/>
                        </a:rPr>
                        <a:t>, млн. тенге</a:t>
                      </a:r>
                      <a:endParaRPr lang="ru-RU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28 157</a:t>
                      </a:r>
                      <a:endParaRPr lang="ru-RU" sz="1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21 661</a:t>
                      </a:r>
                      <a:endParaRPr lang="ru-RU" sz="1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27 707</a:t>
                      </a:r>
                      <a:endParaRPr lang="ru-RU" sz="1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32 513</a:t>
                      </a:r>
                      <a:endParaRPr lang="ru-RU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</a:tr>
              <a:tr h="2961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  <a:latin typeface="+mj-lt"/>
                        </a:rPr>
                        <a:t>Юр.лицам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100" dirty="0">
                        <a:effectLst/>
                        <a:latin typeface="Calibri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endParaRPr lang="ru-RU" sz="1100" dirty="0">
                        <a:effectLst/>
                        <a:latin typeface="Calibri"/>
                      </a:endParaRPr>
                    </a:p>
                  </a:txBody>
                  <a:tcPr marL="17780" marR="17780" marT="0" marB="0" anchor="ctr"/>
                </a:tc>
              </a:tr>
              <a:tr h="2961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j-lt"/>
                        </a:rPr>
                        <a:t>Кол-во заемщиков, ед.</a:t>
                      </a:r>
                      <a:endParaRPr lang="ru-RU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1 593</a:t>
                      </a:r>
                      <a:endParaRPr lang="ru-RU" sz="1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1 706</a:t>
                      </a:r>
                      <a:endParaRPr lang="ru-RU" sz="1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1 550</a:t>
                      </a:r>
                      <a:endParaRPr lang="ru-RU" sz="1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1 899</a:t>
                      </a:r>
                      <a:endParaRPr lang="ru-RU" sz="1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</a:tr>
              <a:tr h="4008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j-lt"/>
                        </a:rPr>
                        <a:t>Сумма </a:t>
                      </a:r>
                      <a:r>
                        <a:rPr lang="ru-RU" sz="1000" dirty="0" err="1">
                          <a:effectLst/>
                          <a:latin typeface="+mj-lt"/>
                        </a:rPr>
                        <a:t>микрокредитов</a:t>
                      </a:r>
                      <a:r>
                        <a:rPr lang="ru-RU" sz="1000" dirty="0">
                          <a:effectLst/>
                          <a:latin typeface="+mj-lt"/>
                        </a:rPr>
                        <a:t>, млн. тенге</a:t>
                      </a:r>
                      <a:endParaRPr lang="ru-RU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58 758</a:t>
                      </a:r>
                      <a:endParaRPr lang="ru-RU" sz="1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111 941</a:t>
                      </a:r>
                      <a:endParaRPr lang="ru-RU" sz="1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239 488</a:t>
                      </a:r>
                      <a:endParaRPr lang="ru-RU" sz="1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201 183</a:t>
                      </a:r>
                      <a:endParaRPr lang="ru-RU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180000" y="1093739"/>
            <a:ext cx="4572975" cy="103986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anchor="ctr" anchorCtr="0">
            <a:noAutofit/>
          </a:bodyPr>
          <a:lstStyle/>
          <a:p>
            <a:pPr marL="104775" indent="-104775">
              <a:buFont typeface="Arial" pitchFamily="34" charset="0"/>
              <a:buChar char="•"/>
            </a:pPr>
            <a:r>
              <a:rPr lang="ru-RU" sz="1400" dirty="0" smtClean="0"/>
              <a:t>На </a:t>
            </a:r>
            <a:r>
              <a:rPr lang="ru-RU" sz="1400" dirty="0" smtClean="0"/>
              <a:t>конец 4 квартала 2017 </a:t>
            </a:r>
            <a:r>
              <a:rPr lang="ru-RU" sz="1400" dirty="0"/>
              <a:t>года в Казахстане насчитывалось </a:t>
            </a:r>
            <a:r>
              <a:rPr lang="ru-RU" sz="1400" dirty="0" smtClean="0"/>
              <a:t>780 </a:t>
            </a:r>
            <a:r>
              <a:rPr lang="ru-RU" sz="1400" dirty="0"/>
              <a:t>активно действующих кредитных </a:t>
            </a:r>
            <a:r>
              <a:rPr lang="ru-RU" sz="1400" dirty="0" smtClean="0"/>
              <a:t>товариществ</a:t>
            </a:r>
            <a:endParaRPr lang="ru-RU" sz="1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172075" y="1093739"/>
            <a:ext cx="4581526" cy="103986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anchor="ctr" anchorCtr="0">
            <a:noAutofit/>
          </a:bodyPr>
          <a:lstStyle/>
          <a:p>
            <a:pPr marL="104775" indent="-104775">
              <a:buFont typeface="Arial" pitchFamily="34" charset="0"/>
              <a:buChar char="•"/>
            </a:pPr>
            <a:r>
              <a:rPr lang="ru-RU" sz="1400" dirty="0" smtClean="0"/>
              <a:t>КТ </a:t>
            </a:r>
            <a:r>
              <a:rPr lang="ru-RU" sz="1400" dirty="0"/>
              <a:t>ежегодно </a:t>
            </a:r>
            <a:r>
              <a:rPr lang="ru-RU" sz="1400" dirty="0" smtClean="0"/>
              <a:t>выдают </a:t>
            </a:r>
            <a:r>
              <a:rPr lang="ru-RU" sz="1400" dirty="0"/>
              <a:t>5-7 тысяч кредитов на </a:t>
            </a:r>
            <a:r>
              <a:rPr lang="ru-RU" sz="1400" dirty="0" smtClean="0"/>
              <a:t>бизнес</a:t>
            </a:r>
          </a:p>
          <a:p>
            <a:pPr marL="104775" indent="-104775">
              <a:buFont typeface="Arial" pitchFamily="34" charset="0"/>
              <a:buChar char="•"/>
            </a:pPr>
            <a:r>
              <a:rPr lang="ru-RU" sz="1400" dirty="0" smtClean="0"/>
              <a:t>Объемы </a:t>
            </a:r>
            <a:r>
              <a:rPr lang="ru-RU" sz="1400" dirty="0"/>
              <a:t>финансирования </a:t>
            </a:r>
            <a:r>
              <a:rPr lang="ru-RU" sz="1400" dirty="0" smtClean="0"/>
              <a:t>динамично растут:</a:t>
            </a:r>
          </a:p>
          <a:p>
            <a:pPr marL="285750" indent="-200025">
              <a:buFont typeface="Arial" pitchFamily="34" charset="0"/>
              <a:buChar char="−"/>
            </a:pPr>
            <a:r>
              <a:rPr lang="ru-RU" sz="1400" i="1" dirty="0" smtClean="0"/>
              <a:t>2014 год </a:t>
            </a:r>
            <a:r>
              <a:rPr lang="ru-RU" sz="1400" i="1" dirty="0"/>
              <a:t>86,9 млрд. </a:t>
            </a:r>
            <a:r>
              <a:rPr lang="ru-RU" sz="1400" i="1" dirty="0" smtClean="0"/>
              <a:t>тенге</a:t>
            </a:r>
          </a:p>
          <a:p>
            <a:pPr marL="285750" indent="-200025">
              <a:buFont typeface="Arial" pitchFamily="34" charset="0"/>
              <a:buChar char="−"/>
            </a:pPr>
            <a:r>
              <a:rPr lang="ru-RU" sz="1400" i="1" dirty="0" smtClean="0"/>
              <a:t>2017 </a:t>
            </a:r>
            <a:r>
              <a:rPr lang="ru-RU" sz="1400" i="1" dirty="0" smtClean="0"/>
              <a:t>год </a:t>
            </a:r>
            <a:r>
              <a:rPr lang="ru-RU" sz="1400" i="1" dirty="0" smtClean="0"/>
              <a:t>233,7 </a:t>
            </a:r>
            <a:r>
              <a:rPr lang="ru-RU" sz="1400" i="1" dirty="0"/>
              <a:t>млрд. тенге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5802887"/>
            <a:ext cx="40443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 smtClean="0"/>
              <a:t>*В ЗКО  и ВКО – высокая доля связана с реализацией «ДКЗ 2020» (в 2013 году на фоне запуска программы произошел бурный рост)</a:t>
            </a:r>
            <a:endParaRPr lang="ru-RU" sz="1200" i="1" dirty="0"/>
          </a:p>
        </p:txBody>
      </p:sp>
    </p:spTree>
    <p:extLst>
      <p:ext uri="{BB962C8B-B14F-4D97-AF65-F5344CB8AC3E}">
        <p14:creationId xmlns:p14="http://schemas.microsoft.com/office/powerpoint/2010/main" val="449963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A2A1A6"/>
              </a:clrFrom>
              <a:clrTo>
                <a:srgbClr val="A2A1A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1" t="8993" r="7403" b="7275"/>
          <a:stretch/>
        </p:blipFill>
        <p:spPr bwMode="auto">
          <a:xfrm>
            <a:off x="7928475" y="144000"/>
            <a:ext cx="1805278" cy="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360000" y="6480000"/>
            <a:ext cx="555213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/>
                </a:solidFill>
              </a:rPr>
              <a:pPr/>
              <a:t>4</a:t>
            </a:fld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1" name="Заголовок 1"/>
          <p:cNvSpPr txBox="1">
            <a:spLocks/>
          </p:cNvSpPr>
          <p:nvPr/>
        </p:nvSpPr>
        <p:spPr>
          <a:xfrm>
            <a:off x="180000" y="180000"/>
            <a:ext cx="8036900" cy="5400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altLang="ru-RU" sz="2000" b="1" dirty="0" smtClean="0">
                <a:cs typeface="Arial" pitchFamily="34" charset="0"/>
              </a:rPr>
              <a:t>Результаты опроса</a:t>
            </a:r>
          </a:p>
          <a:p>
            <a:r>
              <a:rPr lang="ru-RU" altLang="ru-RU" sz="2000" i="1" dirty="0" smtClean="0">
                <a:cs typeface="Arial" pitchFamily="34" charset="0"/>
              </a:rPr>
              <a:t>Участники опроса</a:t>
            </a:r>
            <a:endParaRPr lang="ru-RU" altLang="ru-RU" sz="2000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0040" y="897786"/>
            <a:ext cx="9235440" cy="864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 anchorCtr="0">
            <a:noAutofit/>
          </a:bodyPr>
          <a:lstStyle/>
          <a:p>
            <a:r>
              <a:rPr lang="ru-RU" sz="1400" b="1" dirty="0" smtClean="0"/>
              <a:t>Цель опроса</a:t>
            </a:r>
            <a:r>
              <a:rPr lang="ru-RU" sz="1400" dirty="0" smtClean="0"/>
              <a:t> – выявление рекомендаций со стороны участников рынка микрофинансирования к условиям и требованиям Программы обусловленного размещения средств в </a:t>
            </a:r>
            <a:r>
              <a:rPr lang="ru-RU" sz="1400" dirty="0" err="1" smtClean="0"/>
              <a:t>микрофинансовых</a:t>
            </a:r>
            <a:r>
              <a:rPr lang="ru-RU" sz="1400" dirty="0" smtClean="0"/>
              <a:t> организациях для последующего финансирования субъектов микро- и малого предпринимательства АО «Фонд развития предпринимательства «Даму», которые позволят усовершенствовать механизм её реализации.</a:t>
            </a:r>
            <a:endParaRPr lang="ru-RU" sz="1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486635"/>
              </p:ext>
            </p:extLst>
          </p:nvPr>
        </p:nvGraphicFramePr>
        <p:xfrm>
          <a:off x="320040" y="2458473"/>
          <a:ext cx="9221598" cy="3859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598"/>
                <a:gridCol w="3425019"/>
                <a:gridCol w="1074981"/>
                <a:gridCol w="1260000"/>
                <a:gridCol w="864000"/>
                <a:gridCol w="1044000"/>
                <a:gridCol w="1296000"/>
              </a:tblGrid>
              <a:tr h="7326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№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673" marR="136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Наименование организации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673" marR="136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Активы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673" marR="136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>
                          <a:effectLst/>
                        </a:rPr>
                        <a:t>Микрокредиты</a:t>
                      </a:r>
                      <a:r>
                        <a:rPr lang="ru-RU" sz="800" dirty="0">
                          <a:effectLst/>
                        </a:rPr>
                        <a:t> предоставленные (за вычетом резервов на обесценение)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673" marR="136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Обязательства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673" marR="136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Собственный капитал по балансу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673" marR="136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Нераспределенная прибыль (непокрытый убыток)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673" marR="13673" marT="0" marB="0" anchor="ctr"/>
                </a:tc>
              </a:tr>
              <a:tr h="1831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673" marR="1367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ТОО «МФО «Ырыс»*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10 923 152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9 212 549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4 770 207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6 152 945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399 975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61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673" marR="1367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ТОО «МФО «Региональный инвестиционный центр «Кызылорда»*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1 722 631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1 878 523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893 897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825 405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5 405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831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673" marR="1367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ТОО «Центрально-Азиатская микрофинансовая организация»*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1 422 599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1 178 803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691 694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730 905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62 988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831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673" marR="1367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ТОО «МФО «Атамекен»*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760 400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724 174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166 044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594 356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6 120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831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673" marR="1367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ТОО «МФО «SATOR»*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764 215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535 110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162 378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527 500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74 337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831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673" marR="1367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ТОО «МФО «Атамекен Тараз»*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608 598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463 577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242 598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366 000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(12 465)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831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673" marR="1367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ТОО «МФО «БАСТАУ»*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156 731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151 298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153 000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831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673" marR="136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ТОО «МФО «КАЗЫНА КРЕДИТ»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113 450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70 922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111 780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51 780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</a:tr>
              <a:tr h="1831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673" marR="136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ТОО «МФО Даму»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104 634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45 021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12 411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</a:tr>
              <a:tr h="1831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673" marR="136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ТОО «МФО «SM-INVEST»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140 684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51 882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50 178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90 506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344</a:t>
                      </a:r>
                      <a:r>
                        <a:rPr lang="en-US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</a:tr>
              <a:tr h="1831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673" marR="136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ТОО «МФО «Камкор»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66 238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49 113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10 986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55 252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10 252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</a:tr>
              <a:tr h="1831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673" marR="136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ТОО «МФО "Северо-Казахстанский фонд кредитования"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144 136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134 080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92 288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51 847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6 847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</a:tr>
              <a:tr h="1831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673" marR="136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ТОО «МФО «Рита»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91 708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63 092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42 382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290</a:t>
                      </a:r>
                      <a:r>
                        <a:rPr lang="en-US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</a:tr>
              <a:tr h="1831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673" marR="136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ТОО «МФО «Шу»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220 241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199 835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168 657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44 169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11 512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</a:tr>
              <a:tr h="1831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673" marR="136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ТОО «МФО «ТТ-Финанс»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35 492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32 569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1 205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34 287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1 449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</a:tr>
              <a:tr h="1831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673" marR="136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ТОО «МФО «Baiterek Finance»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216 040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201 227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183 478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32 562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1 982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</a:tr>
              <a:tr h="1831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673" marR="136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ТОО «МФО «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ФинПомощь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32 948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10 561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2 948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168</a:t>
                      </a:r>
                      <a:r>
                        <a:rPr lang="en-US" sz="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20040" y="1894796"/>
            <a:ext cx="923544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ru-RU" sz="1200" b="1" dirty="0" smtClean="0"/>
              <a:t>17 МФО</a:t>
            </a:r>
            <a:r>
              <a:rPr lang="ru-RU" sz="1200" dirty="0" smtClean="0"/>
              <a:t> (</a:t>
            </a:r>
            <a:r>
              <a:rPr lang="ru-RU" sz="1200" dirty="0"/>
              <a:t>11% участников рынка и 9% рыночного портфеля </a:t>
            </a:r>
            <a:r>
              <a:rPr lang="ru-RU" sz="1200" dirty="0" err="1" smtClean="0"/>
              <a:t>микрокредитов</a:t>
            </a:r>
            <a:r>
              <a:rPr lang="ru-RU" sz="1200" dirty="0" smtClean="0"/>
              <a:t>)</a:t>
            </a:r>
            <a:endParaRPr lang="ru-RU" sz="1200" dirty="0"/>
          </a:p>
          <a:p>
            <a:pPr marL="171450" indent="-171450">
              <a:buFont typeface="Arial" pitchFamily="34" charset="0"/>
              <a:buChar char="•"/>
            </a:pPr>
            <a:r>
              <a:rPr lang="ru-RU" sz="1200" dirty="0"/>
              <a:t>Из опрошенных организаций </a:t>
            </a:r>
            <a:r>
              <a:rPr lang="ru-RU" sz="1200" b="1" dirty="0"/>
              <a:t>7 МФО потенциально соответствуют действующим минимальным требованиям Фонда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671316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A2A1A6"/>
              </a:clrFrom>
              <a:clrTo>
                <a:srgbClr val="A2A1A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1" t="8993" r="7403" b="7275"/>
          <a:stretch/>
        </p:blipFill>
        <p:spPr bwMode="auto">
          <a:xfrm>
            <a:off x="7928475" y="144000"/>
            <a:ext cx="1805278" cy="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360000" y="6480000"/>
            <a:ext cx="555213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/>
                </a:solidFill>
              </a:rPr>
              <a:pPr/>
              <a:t>5</a:t>
            </a:fld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1" name="Заголовок 1"/>
          <p:cNvSpPr txBox="1">
            <a:spLocks/>
          </p:cNvSpPr>
          <p:nvPr/>
        </p:nvSpPr>
        <p:spPr>
          <a:xfrm>
            <a:off x="180000" y="180000"/>
            <a:ext cx="8036900" cy="5400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altLang="ru-RU" sz="2000" b="1" dirty="0" smtClean="0">
                <a:cs typeface="Arial" pitchFamily="34" charset="0"/>
              </a:rPr>
              <a:t>Результаты опроса</a:t>
            </a:r>
          </a:p>
          <a:p>
            <a:r>
              <a:rPr lang="ru-RU" altLang="ru-RU" sz="2000" i="1" dirty="0">
                <a:cs typeface="Arial" pitchFamily="34" charset="0"/>
              </a:rPr>
              <a:t>Региональное представление МФО</a:t>
            </a:r>
            <a:endParaRPr lang="ru-RU" altLang="ru-RU" sz="2000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656958" y="1230713"/>
            <a:ext cx="4572000" cy="184897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17 </a:t>
            </a:r>
            <a:r>
              <a:rPr lang="ru-RU" sz="2400" b="1" dirty="0" smtClean="0"/>
              <a:t>организаций</a:t>
            </a:r>
          </a:p>
          <a:p>
            <a:pPr algn="ctr"/>
            <a:r>
              <a:rPr lang="ru-RU" dirty="0" smtClean="0"/>
              <a:t>охватывают </a:t>
            </a:r>
            <a:r>
              <a:rPr lang="ru-RU" dirty="0"/>
              <a:t>все области и </a:t>
            </a:r>
            <a:r>
              <a:rPr lang="ru-RU" dirty="0" err="1" smtClean="0"/>
              <a:t>гг.Астана</a:t>
            </a:r>
            <a:endParaRPr lang="ru-RU" dirty="0" smtClean="0"/>
          </a:p>
          <a:p>
            <a:pPr algn="ctr"/>
            <a:r>
              <a:rPr lang="ru-RU" dirty="0" smtClean="0"/>
              <a:t>и </a:t>
            </a:r>
            <a:r>
              <a:rPr lang="ru-RU" dirty="0"/>
              <a:t>Алматы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663494" y="3830127"/>
            <a:ext cx="3653047" cy="184897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6 </a:t>
            </a:r>
            <a:r>
              <a:rPr lang="ru-RU" sz="2400" b="1" dirty="0"/>
              <a:t>организаций</a:t>
            </a:r>
          </a:p>
          <a:p>
            <a:pPr algn="ctr"/>
            <a:r>
              <a:rPr lang="ru-RU" dirty="0" smtClean="0"/>
              <a:t>имеют </a:t>
            </a:r>
            <a:r>
              <a:rPr lang="ru-RU" dirty="0"/>
              <a:t>филиалы и каналы выхода вне областных центров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86608" y="3830127"/>
            <a:ext cx="3653047" cy="184897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11 </a:t>
            </a:r>
            <a:r>
              <a:rPr lang="ru-RU" sz="2400" b="1" dirty="0"/>
              <a:t>организаций</a:t>
            </a:r>
          </a:p>
          <a:p>
            <a:pPr algn="ctr"/>
            <a:r>
              <a:rPr lang="ru-RU" dirty="0" smtClean="0"/>
              <a:t>работают </a:t>
            </a:r>
            <a:r>
              <a:rPr lang="ru-RU" dirty="0"/>
              <a:t>в областных центрах и </a:t>
            </a:r>
            <a:r>
              <a:rPr lang="ru-RU" dirty="0" err="1"/>
              <a:t>гг.Астана</a:t>
            </a:r>
            <a:r>
              <a:rPr lang="ru-RU" dirty="0"/>
              <a:t> и Алматы</a:t>
            </a:r>
          </a:p>
        </p:txBody>
      </p:sp>
      <p:cxnSp>
        <p:nvCxnSpPr>
          <p:cNvPr id="8" name="Соединительная линия уступом 7"/>
          <p:cNvCxnSpPr>
            <a:stCxn id="6" idx="2"/>
            <a:endCxn id="11" idx="0"/>
          </p:cNvCxnSpPr>
          <p:nvPr/>
        </p:nvCxnSpPr>
        <p:spPr>
          <a:xfrm rot="5400000">
            <a:off x="3302824" y="2189992"/>
            <a:ext cx="750443" cy="2529826"/>
          </a:xfrm>
          <a:prstGeom prst="bentConnector3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4" name="Соединительная линия уступом 13"/>
          <p:cNvCxnSpPr>
            <a:stCxn id="6" idx="2"/>
            <a:endCxn id="10" idx="0"/>
          </p:cNvCxnSpPr>
          <p:nvPr/>
        </p:nvCxnSpPr>
        <p:spPr>
          <a:xfrm rot="16200000" flipH="1">
            <a:off x="5841267" y="2181375"/>
            <a:ext cx="750443" cy="2547060"/>
          </a:xfrm>
          <a:prstGeom prst="bentConnector3">
            <a:avLst>
              <a:gd name="adj1" fmla="val 50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3166447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A2A1A6"/>
              </a:clrFrom>
              <a:clrTo>
                <a:srgbClr val="A2A1A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1" t="8993" r="7403" b="7275"/>
          <a:stretch/>
        </p:blipFill>
        <p:spPr bwMode="auto">
          <a:xfrm>
            <a:off x="7928475" y="144000"/>
            <a:ext cx="1805278" cy="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360000" y="6480000"/>
            <a:ext cx="555213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/>
                </a:solidFill>
              </a:rPr>
              <a:pPr/>
              <a:t>6</a:t>
            </a:fld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1" name="Заголовок 1"/>
          <p:cNvSpPr txBox="1">
            <a:spLocks/>
          </p:cNvSpPr>
          <p:nvPr/>
        </p:nvSpPr>
        <p:spPr>
          <a:xfrm>
            <a:off x="180000" y="180000"/>
            <a:ext cx="8036900" cy="5400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altLang="ru-RU" sz="2000" b="1" dirty="0" smtClean="0">
                <a:cs typeface="Arial" pitchFamily="34" charset="0"/>
              </a:rPr>
              <a:t>Результаты опроса</a:t>
            </a:r>
          </a:p>
          <a:p>
            <a:r>
              <a:rPr lang="ru-RU" altLang="ru-RU" sz="2000" i="1" dirty="0">
                <a:cs typeface="Arial" pitchFamily="34" charset="0"/>
              </a:rPr>
              <a:t>Информация о кредитном портфеле МФО</a:t>
            </a:r>
            <a:endParaRPr lang="ru-RU" altLang="ru-RU" sz="2000" i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20040" y="897785"/>
            <a:ext cx="9235440" cy="108628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 anchorCtr="0">
            <a:noAutofit/>
          </a:bodyPr>
          <a:lstStyle/>
          <a:p>
            <a:pPr marL="104775" indent="-104775">
              <a:buFont typeface="Arial" pitchFamily="34" charset="0"/>
              <a:buChar char="•"/>
            </a:pPr>
            <a:r>
              <a:rPr lang="ru-RU" sz="1400" dirty="0" smtClean="0"/>
              <a:t>На </a:t>
            </a:r>
            <a:r>
              <a:rPr lang="ru-RU" sz="1400" dirty="0" smtClean="0"/>
              <a:t>01.01.2018 </a:t>
            </a:r>
            <a:r>
              <a:rPr lang="ru-RU" sz="1400" dirty="0"/>
              <a:t>г. в портфеле МФО-респондентов </a:t>
            </a:r>
            <a:r>
              <a:rPr lang="ru-RU" sz="1400" b="1" dirty="0" smtClean="0"/>
              <a:t>6 676</a:t>
            </a:r>
            <a:r>
              <a:rPr lang="ru-RU" sz="1400" b="1" dirty="0" smtClean="0"/>
              <a:t> </a:t>
            </a:r>
            <a:r>
              <a:rPr lang="ru-RU" sz="1400" b="1" dirty="0"/>
              <a:t>заемщиков</a:t>
            </a:r>
            <a:r>
              <a:rPr lang="ru-RU" sz="1400" dirty="0"/>
              <a:t>, </a:t>
            </a:r>
            <a:r>
              <a:rPr lang="ru-RU" sz="1400" dirty="0" smtClean="0"/>
              <a:t>остаток </a:t>
            </a:r>
            <a:r>
              <a:rPr lang="ru-RU" sz="1400" dirty="0"/>
              <a:t>задолженности </a:t>
            </a:r>
            <a:r>
              <a:rPr lang="ru-RU" sz="1400" b="1" dirty="0" smtClean="0"/>
              <a:t>14 657 </a:t>
            </a:r>
            <a:r>
              <a:rPr lang="ru-RU" sz="1400" b="1" dirty="0" err="1" smtClean="0"/>
              <a:t>млн.тг</a:t>
            </a:r>
            <a:r>
              <a:rPr lang="ru-RU" sz="1400" b="1" dirty="0" smtClean="0"/>
              <a:t>.</a:t>
            </a:r>
            <a:endParaRPr lang="ru-RU" sz="1400" dirty="0"/>
          </a:p>
          <a:p>
            <a:pPr marL="104775" indent="-104775">
              <a:buFont typeface="Arial" pitchFamily="34" charset="0"/>
              <a:buChar char="•"/>
            </a:pPr>
            <a:r>
              <a:rPr lang="ru-RU" sz="1400" dirty="0"/>
              <a:t>Средняя сумма </a:t>
            </a:r>
            <a:r>
              <a:rPr lang="ru-RU" sz="1400" dirty="0" err="1"/>
              <a:t>микрокредита</a:t>
            </a:r>
            <a:r>
              <a:rPr lang="ru-RU" sz="1400" dirty="0"/>
              <a:t> составляет</a:t>
            </a:r>
            <a:r>
              <a:rPr lang="ru-RU" sz="1400" b="1" dirty="0"/>
              <a:t> </a:t>
            </a:r>
            <a:r>
              <a:rPr lang="ru-RU" sz="1400" b="1" dirty="0" smtClean="0"/>
              <a:t>2,2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млн.тенге</a:t>
            </a:r>
            <a:endParaRPr lang="ru-RU" sz="1400" dirty="0"/>
          </a:p>
          <a:p>
            <a:pPr marL="104775" indent="-104775">
              <a:buFont typeface="Arial" pitchFamily="34" charset="0"/>
              <a:buChar char="•"/>
            </a:pPr>
            <a:r>
              <a:rPr lang="ru-RU" sz="1400" dirty="0"/>
              <a:t>Средняя ставка вознаграждения на конечного заемщика по выборке МФО составляет </a:t>
            </a:r>
            <a:r>
              <a:rPr lang="ru-RU" sz="1400" b="1" dirty="0" smtClean="0"/>
              <a:t>19,5</a:t>
            </a:r>
            <a:r>
              <a:rPr lang="ru-RU" sz="1400" b="1" dirty="0" smtClean="0"/>
              <a:t>%,</a:t>
            </a:r>
            <a:r>
              <a:rPr lang="ru-RU" sz="1400" dirty="0" smtClean="0"/>
              <a:t> </a:t>
            </a:r>
            <a:r>
              <a:rPr lang="ru-RU" sz="1400" dirty="0"/>
              <a:t>при этом максимальная ставка – 45%, минимальная ставка 6%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1081019"/>
              </p:ext>
            </p:extLst>
          </p:nvPr>
        </p:nvGraphicFramePr>
        <p:xfrm>
          <a:off x="320039" y="2223420"/>
          <a:ext cx="9030995" cy="4070500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202809"/>
                <a:gridCol w="4843037"/>
                <a:gridCol w="1118009"/>
                <a:gridCol w="1709595"/>
                <a:gridCol w="1157545"/>
              </a:tblGrid>
              <a:tr h="4070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№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77" marR="144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Наименование организации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77" marR="144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Кол-во заемщиков, ед.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77" marR="144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Портфель микрокредитов на 01.10.2017 г., тыс.тенге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77" marR="144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Средняя ставка по портфелю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77" marR="14477" marT="0" marB="0" anchor="ctr"/>
                </a:tc>
              </a:tr>
              <a:tr h="2035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77" marR="1447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ТОО «МФО «Ырыс»*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4 673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9 316 958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6,50%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35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77" marR="1447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ТОО «МФО «Региональный инвестиционный центр «Кызылорда»*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1 427 286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35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77" marR="1447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ТОО «Центрально-Азиатская микрофинансовая организация»*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1 206 424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35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77" marR="1447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ТОО «МФО «Атамекен»</a:t>
                      </a: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724 174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35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77" marR="1447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ТОО «МФО «SATOR»</a:t>
                      </a: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576 953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28,2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35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77" marR="1447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ТОО «МФО «Атамекен Тараз»</a:t>
                      </a: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463 577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35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7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77" marR="1447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ТОО «МФО «БАСТАУ»</a:t>
                      </a: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151 298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35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77" marR="1447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ТОО «МФО «Шу»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204 856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27,50%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</a:tr>
              <a:tr h="2035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77" marR="1447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ТОО «МФО «Baiterek Finance»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185 041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</a:tr>
              <a:tr h="2035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77" marR="1447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ТОО «МФО "Северо-Казахстанский фонд кредитования"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134 080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</a:tr>
              <a:tr h="2035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77" marR="1447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ТОО «МФО «КАЗЫНА КРЕДИТ»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72 240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</a:tr>
              <a:tr h="2035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77" marR="1447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ТОО «МФО «SM-INVEST»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52 828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</a:tr>
              <a:tr h="2035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77" marR="1447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ТОО «МФО «Камкор»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51 054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25,4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</a:tr>
              <a:tr h="2035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14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77" marR="1447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ТОО «МФО Даму»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45 021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</a:tr>
              <a:tr h="2035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77" marR="1447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ТОО «МФО «ТТ-Финанс»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34 624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</a:tr>
              <a:tr h="2035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16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77" marR="1447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ТОО «МФО «ФинПомощь»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10 561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</a:tr>
              <a:tr h="2035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17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77" marR="1447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ТОО «МФО «Рита»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</a:tr>
              <a:tr h="2035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77" marR="1447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ИТОГО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77" marR="1447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6 676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8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4 656 975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r>
                        <a:rPr lang="ru-RU" sz="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7619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A2A1A6"/>
              </a:clrFrom>
              <a:clrTo>
                <a:srgbClr val="A2A1A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1" t="8993" r="7403" b="7275"/>
          <a:stretch/>
        </p:blipFill>
        <p:spPr bwMode="auto">
          <a:xfrm>
            <a:off x="7928475" y="144000"/>
            <a:ext cx="1805278" cy="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360000" y="6480000"/>
            <a:ext cx="555213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/>
                </a:solidFill>
              </a:rPr>
              <a:pPr/>
              <a:t>7</a:t>
            </a:fld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1" name="Заголовок 1"/>
          <p:cNvSpPr txBox="1">
            <a:spLocks/>
          </p:cNvSpPr>
          <p:nvPr/>
        </p:nvSpPr>
        <p:spPr>
          <a:xfrm>
            <a:off x="180000" y="180000"/>
            <a:ext cx="8036900" cy="5400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altLang="ru-RU" sz="2000" b="1" dirty="0" smtClean="0">
                <a:cs typeface="Arial" pitchFamily="34" charset="0"/>
              </a:rPr>
              <a:t>Результаты опроса</a:t>
            </a:r>
          </a:p>
          <a:p>
            <a:r>
              <a:rPr lang="ru-RU" altLang="ru-RU" sz="2000" i="1" dirty="0">
                <a:cs typeface="Arial" pitchFamily="34" charset="0"/>
              </a:rPr>
              <a:t>Сумма потребности МФО в средствах на 2018-2020 годы</a:t>
            </a:r>
            <a:endParaRPr lang="ru-RU" altLang="ru-RU" sz="2000" i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20040" y="897785"/>
            <a:ext cx="9235440" cy="118118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 anchorCtr="0">
            <a:noAutofit/>
          </a:bodyPr>
          <a:lstStyle/>
          <a:p>
            <a:r>
              <a:rPr lang="ru-RU" sz="1400" dirty="0" smtClean="0"/>
              <a:t>Организации </a:t>
            </a:r>
            <a:r>
              <a:rPr lang="ru-RU" sz="1400" dirty="0"/>
              <a:t>заявили общую потребность </a:t>
            </a:r>
            <a:r>
              <a:rPr lang="ru-RU" sz="1400" dirty="0" smtClean="0"/>
              <a:t>в </a:t>
            </a:r>
            <a:r>
              <a:rPr lang="ru-RU" sz="1400" dirty="0"/>
              <a:t>финансировании на 2018-2020 годы </a:t>
            </a:r>
            <a:r>
              <a:rPr lang="ru-RU" sz="1400" dirty="0" smtClean="0"/>
              <a:t>11 238 </a:t>
            </a:r>
            <a:r>
              <a:rPr lang="ru-RU" sz="1400" dirty="0" err="1" smtClean="0"/>
              <a:t>млн.тенге</a:t>
            </a:r>
            <a:r>
              <a:rPr lang="ru-RU" sz="1400" dirty="0" smtClean="0"/>
              <a:t>:</a:t>
            </a:r>
            <a:endParaRPr lang="ru-RU" sz="1400" dirty="0"/>
          </a:p>
          <a:p>
            <a:pPr marL="104775" indent="-104775">
              <a:buFont typeface="Arial" pitchFamily="34" charset="0"/>
              <a:buChar char="•"/>
            </a:pPr>
            <a:r>
              <a:rPr lang="ru-RU" sz="1400" dirty="0" smtClean="0"/>
              <a:t>6 350 </a:t>
            </a:r>
            <a:r>
              <a:rPr lang="ru-RU" sz="1400" dirty="0" err="1"/>
              <a:t>млн.тенге</a:t>
            </a:r>
            <a:r>
              <a:rPr lang="ru-RU" sz="1400" dirty="0"/>
              <a:t> </a:t>
            </a:r>
            <a:r>
              <a:rPr lang="ru-RU" sz="1400" dirty="0" smtClean="0"/>
              <a:t>(58%) </a:t>
            </a:r>
            <a:r>
              <a:rPr lang="ru-RU" sz="1400" dirty="0"/>
              <a:t>на микрокредитование СМСП,</a:t>
            </a:r>
          </a:p>
          <a:p>
            <a:pPr marL="104775" indent="-104775">
              <a:buFont typeface="Arial" pitchFamily="34" charset="0"/>
              <a:buChar char="•"/>
            </a:pPr>
            <a:r>
              <a:rPr lang="ru-RU" sz="1400" dirty="0" smtClean="0"/>
              <a:t>4 708 </a:t>
            </a:r>
            <a:r>
              <a:rPr lang="ru-RU" sz="1400" dirty="0"/>
              <a:t>(</a:t>
            </a:r>
            <a:r>
              <a:rPr lang="ru-RU" sz="1400" dirty="0" smtClean="0"/>
              <a:t>42%) </a:t>
            </a:r>
            <a:r>
              <a:rPr lang="ru-RU" sz="1400" dirty="0"/>
              <a:t>на микрокредитование физических лиц на бизнес-цели.</a:t>
            </a:r>
          </a:p>
          <a:p>
            <a:r>
              <a:rPr lang="ru-RU" sz="1400" dirty="0"/>
              <a:t>По годам потребность складывается следующим образом:</a:t>
            </a:r>
          </a:p>
          <a:p>
            <a:pPr marL="104775" indent="-104775">
              <a:buFont typeface="Arial" pitchFamily="34" charset="0"/>
              <a:buChar char="•"/>
            </a:pPr>
            <a:r>
              <a:rPr lang="ru-RU" sz="1400" dirty="0" smtClean="0"/>
              <a:t>2018 </a:t>
            </a:r>
            <a:r>
              <a:rPr lang="ru-RU" sz="1400" dirty="0"/>
              <a:t>год – </a:t>
            </a:r>
            <a:r>
              <a:rPr lang="ru-RU" sz="1400" dirty="0" smtClean="0"/>
              <a:t>2 756 </a:t>
            </a:r>
            <a:r>
              <a:rPr lang="ru-RU" sz="1400" dirty="0"/>
              <a:t>млн. </a:t>
            </a:r>
            <a:r>
              <a:rPr lang="ru-RU" sz="1400" dirty="0" smtClean="0"/>
              <a:t>тенге, 2019 </a:t>
            </a:r>
            <a:r>
              <a:rPr lang="ru-RU" sz="1400" dirty="0"/>
              <a:t>год – </a:t>
            </a:r>
            <a:r>
              <a:rPr lang="ru-RU" sz="1400" dirty="0" smtClean="0"/>
              <a:t>3 786 </a:t>
            </a:r>
            <a:r>
              <a:rPr lang="ru-RU" sz="1400" dirty="0"/>
              <a:t>млн. </a:t>
            </a:r>
            <a:r>
              <a:rPr lang="ru-RU" sz="1400" dirty="0" smtClean="0"/>
              <a:t>тенге, 2020 </a:t>
            </a:r>
            <a:r>
              <a:rPr lang="ru-RU" sz="1400" dirty="0"/>
              <a:t>год – </a:t>
            </a:r>
            <a:r>
              <a:rPr lang="ru-RU" sz="1400" dirty="0" smtClean="0"/>
              <a:t>4 696 </a:t>
            </a:r>
            <a:r>
              <a:rPr lang="ru-RU" sz="1400" dirty="0"/>
              <a:t>млн. тенге.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0252217"/>
              </p:ext>
            </p:extLst>
          </p:nvPr>
        </p:nvGraphicFramePr>
        <p:xfrm>
          <a:off x="320040" y="2324352"/>
          <a:ext cx="9235444" cy="3945814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223477"/>
                <a:gridCol w="4123419"/>
                <a:gridCol w="543172"/>
                <a:gridCol w="543172"/>
                <a:gridCol w="543172"/>
                <a:gridCol w="543172"/>
                <a:gridCol w="543172"/>
                <a:gridCol w="543172"/>
                <a:gridCol w="543172"/>
                <a:gridCol w="543172"/>
                <a:gridCol w="543172"/>
              </a:tblGrid>
              <a:tr h="37684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№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501" marR="1250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Наименование организации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501" marR="12501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ВСЕГО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501" marR="1250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СУБЪЕКТЫ МСБ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501" marR="1250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ФИЗИЧЕСКИЕ ЛИЦА НА БИЗНЕС-ЦЕЛИ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501" marR="1250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84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2018 год</a:t>
                      </a:r>
                      <a:endParaRPr lang="ru-RU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501" marR="12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2019 год</a:t>
                      </a:r>
                      <a:endParaRPr lang="ru-RU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501" marR="12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2020 год</a:t>
                      </a:r>
                      <a:endParaRPr lang="ru-RU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501" marR="12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2018 год</a:t>
                      </a:r>
                      <a:endParaRPr lang="ru-RU" sz="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501" marR="12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2019 год</a:t>
                      </a:r>
                      <a:endParaRPr lang="ru-RU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501" marR="12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2020 год</a:t>
                      </a:r>
                      <a:endParaRPr lang="ru-RU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501" marR="12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2018 год</a:t>
                      </a:r>
                      <a:endParaRPr lang="ru-RU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501" marR="12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2019 год</a:t>
                      </a:r>
                      <a:endParaRPr lang="ru-RU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501" marR="12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2020 год</a:t>
                      </a:r>
                      <a:endParaRPr lang="ru-RU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501" marR="12501" marT="0" marB="0" anchor="ctr"/>
                </a:tc>
              </a:tr>
              <a:tr h="188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501" marR="12501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ТОО «МФО «Ырыс»</a:t>
                      </a: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88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501" marR="12501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ТОО «МФО «Региональный инвестиционный центр «Кызылорда»*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88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3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501" marR="12501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ТОО «Центрально-Азиатская микрофинансовая организация»*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88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4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501" marR="12501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ТОО «МФО «Атамекен»</a:t>
                      </a: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1 500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1 500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88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5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501" marR="12501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ТОО «МФО «SATOR»</a:t>
                      </a: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88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6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501" marR="12501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ТОО «МФО «Атамекен Тараз»</a:t>
                      </a: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88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7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501" marR="12501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ТОО «МФО «БАСТАУ»</a:t>
                      </a: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88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501" marR="1250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ТОО «МФО «КАЗЫНА КРЕДИТ»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</a:tr>
              <a:tr h="188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501" marR="1250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ТОО «МФО Даму»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</a:tr>
              <a:tr h="188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501" marR="1250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ТОО «МФО «SM-INVEST»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1 000 000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1 500 000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</a:tr>
              <a:tr h="188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501" marR="1250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ТОО «МФО «Камкор»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</a:tr>
              <a:tr h="188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501" marR="1250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ТОО «МФО "Северо-Казахстанский фонд кредитования"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</a:tr>
              <a:tr h="188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501" marR="1250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ТОО «МФО «Рита»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</a:tr>
              <a:tr h="188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14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501" marR="1250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ТОО «МФО «ТТ-Финанс»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105 000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</a:tr>
              <a:tr h="188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501" marR="1250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ТОО «МФО «Шу»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</a:tr>
              <a:tr h="188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16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501" marR="1250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ТОО «МФО «Baiterek Finance»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</a:tr>
              <a:tr h="188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17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501" marR="1250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ТОО «МФО «ФинПомощь»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90 000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</a:tr>
              <a:tr h="1774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501" marR="1250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2 756 500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3 786 000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4 696 000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1 725 000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2 190 000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2 615 000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1 031 500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1 596 000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2 081 000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3061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A2A1A6"/>
              </a:clrFrom>
              <a:clrTo>
                <a:srgbClr val="A2A1A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1" t="8993" r="7403" b="7275"/>
          <a:stretch/>
        </p:blipFill>
        <p:spPr bwMode="auto">
          <a:xfrm>
            <a:off x="7928475" y="144000"/>
            <a:ext cx="1805278" cy="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360000" y="6480000"/>
            <a:ext cx="555213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/>
                </a:solidFill>
              </a:rPr>
              <a:pPr/>
              <a:t>8</a:t>
            </a:fld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1" name="Заголовок 1"/>
          <p:cNvSpPr txBox="1">
            <a:spLocks/>
          </p:cNvSpPr>
          <p:nvPr/>
        </p:nvSpPr>
        <p:spPr>
          <a:xfrm>
            <a:off x="180000" y="180000"/>
            <a:ext cx="8036900" cy="5400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altLang="ru-RU" sz="2000" b="1" dirty="0" smtClean="0">
                <a:cs typeface="Arial" pitchFamily="34" charset="0"/>
              </a:rPr>
              <a:t>Результаты опроса</a:t>
            </a:r>
          </a:p>
          <a:p>
            <a:r>
              <a:rPr lang="ru-RU" altLang="ru-RU" sz="2000" i="1" dirty="0">
                <a:cs typeface="Arial" pitchFamily="34" charset="0"/>
              </a:rPr>
              <a:t>Действующие </a:t>
            </a:r>
            <a:r>
              <a:rPr lang="ru-RU" altLang="ru-RU" sz="2000" i="1" dirty="0" smtClean="0">
                <a:cs typeface="Arial" pitchFamily="34" charset="0"/>
              </a:rPr>
              <a:t>условия привлечения долгового финансирования</a:t>
            </a:r>
            <a:endParaRPr lang="ru-RU" altLang="ru-RU" sz="2000" i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20040" y="897785"/>
            <a:ext cx="9235440" cy="118118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 anchorCtr="0">
            <a:noAutofit/>
          </a:bodyPr>
          <a:lstStyle/>
          <a:p>
            <a:r>
              <a:rPr lang="ru-RU" sz="1400" dirty="0"/>
              <a:t>Основные источники долгового финансирования для МФО и их </a:t>
            </a:r>
            <a:r>
              <a:rPr lang="ru-RU" sz="1400" dirty="0" smtClean="0"/>
              <a:t>стоимость:</a:t>
            </a:r>
            <a:endParaRPr lang="ru-RU" sz="14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400" dirty="0"/>
              <a:t>Банки второго уровня (14-21% вознаграждения),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400" dirty="0"/>
              <a:t>Зарубежные организации (12-15% вознаграждения),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400" dirty="0"/>
              <a:t>Программы «</a:t>
            </a:r>
            <a:r>
              <a:rPr lang="ru-RU" sz="1400" dirty="0" err="1"/>
              <a:t>КазАгро</a:t>
            </a:r>
            <a:r>
              <a:rPr lang="ru-RU" sz="1400" dirty="0"/>
              <a:t>» (ФФПСХ и АКК) (2-9,5% вознаграждения),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400" dirty="0"/>
              <a:t>Прочие источники (акционеры/участники, Фонд «Даму», др.) (до 17%)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0224353"/>
              </p:ext>
            </p:extLst>
          </p:nvPr>
        </p:nvGraphicFramePr>
        <p:xfrm>
          <a:off x="320040" y="2298763"/>
          <a:ext cx="9141512" cy="4282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504"/>
                <a:gridCol w="3708000"/>
                <a:gridCol w="1224851"/>
                <a:gridCol w="1483306"/>
                <a:gridCol w="1296000"/>
                <a:gridCol w="1224851"/>
              </a:tblGrid>
              <a:tr h="1386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№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229" marR="122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Наименование организации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229" marR="122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Банки второго уровня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Зарубежные организации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Программы «</a:t>
                      </a:r>
                      <a:r>
                        <a:rPr lang="ru-RU" sz="800" dirty="0" err="1">
                          <a:effectLst/>
                        </a:rPr>
                        <a:t>КазАгро</a:t>
                      </a:r>
                      <a:r>
                        <a:rPr lang="ru-RU" sz="800" dirty="0">
                          <a:effectLst/>
                        </a:rPr>
                        <a:t>»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Прочие источники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/>
                </a:tc>
              </a:tr>
              <a:tr h="693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229" marR="12229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ТОО «МФО «Ырыс»*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229" marR="12229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2-4% (АКК)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1% (Даму)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43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229" marR="12229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ТОО  «МФО «Региональный инвестиционный центр «</a:t>
                      </a:r>
                      <a:r>
                        <a:rPr lang="ru-RU" sz="800" dirty="0" err="1">
                          <a:effectLst/>
                        </a:rPr>
                        <a:t>Кызылорда</a:t>
                      </a:r>
                      <a:r>
                        <a:rPr lang="ru-RU" sz="800" dirty="0">
                          <a:effectLst/>
                        </a:rPr>
                        <a:t>»*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229" marR="12229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АКК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НПП "Атамекен"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43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3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229" marR="12229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ТОО «Центрально-Азиатская </a:t>
                      </a:r>
                      <a:r>
                        <a:rPr lang="ru-RU" sz="800" dirty="0" err="1">
                          <a:effectLst/>
                        </a:rPr>
                        <a:t>микрофинансовая</a:t>
                      </a:r>
                      <a:r>
                        <a:rPr lang="ru-RU" sz="800" dirty="0">
                          <a:effectLst/>
                        </a:rPr>
                        <a:t> организация»*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229" marR="12229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17% (</a:t>
                      </a:r>
                      <a:r>
                        <a:rPr lang="ru-RU" sz="800" dirty="0" err="1" smtClean="0">
                          <a:effectLst/>
                        </a:rPr>
                        <a:t>мат.компания</a:t>
                      </a:r>
                      <a:r>
                        <a:rPr lang="ru-RU" sz="800" dirty="0">
                          <a:effectLst/>
                        </a:rPr>
                        <a:t>)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93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229" marR="12229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ТОО «МФО «SATOR»*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229" marR="12229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15,0%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да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93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229" marR="12229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ТОО «МФО «</a:t>
                      </a:r>
                      <a:r>
                        <a:rPr lang="ru-RU" sz="800" dirty="0" err="1">
                          <a:effectLst/>
                        </a:rPr>
                        <a:t>Атамекен</a:t>
                      </a:r>
                      <a:r>
                        <a:rPr lang="ru-RU" sz="800" dirty="0">
                          <a:effectLst/>
                        </a:rPr>
                        <a:t>»*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229" marR="12229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6% (АКК)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93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229" marR="12229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ТОО «МФО «</a:t>
                      </a:r>
                      <a:r>
                        <a:rPr lang="ru-RU" sz="800" dirty="0" err="1">
                          <a:effectLst/>
                        </a:rPr>
                        <a:t>Атамекен</a:t>
                      </a:r>
                      <a:r>
                        <a:rPr lang="ru-RU" sz="800" dirty="0">
                          <a:effectLst/>
                        </a:rPr>
                        <a:t> </a:t>
                      </a:r>
                      <a:r>
                        <a:rPr lang="ru-RU" sz="800" dirty="0" err="1">
                          <a:effectLst/>
                        </a:rPr>
                        <a:t>Тараз</a:t>
                      </a:r>
                      <a:r>
                        <a:rPr lang="ru-RU" sz="800" dirty="0">
                          <a:effectLst/>
                        </a:rPr>
                        <a:t>»*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229" marR="12229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2% (АКК)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93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7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229" marR="12229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ТОО «МФО «БАСТАУ»*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229" marR="12229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386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229" marR="1222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ТОО «МФО «КАЗЫНА КРЕДИТ»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229" marR="122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17% (материнская компания)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/>
                </a:tc>
              </a:tr>
              <a:tr h="693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229" marR="1222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ТОО «МФО Даму»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229" marR="122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акционер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/>
                </a:tc>
              </a:tr>
              <a:tr h="693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229" marR="1222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ТОО «МФО «Кокше-САйжан» 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229" marR="122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/>
                </a:tc>
              </a:tr>
              <a:tr h="693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229" marR="1222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ТОО «МФО «SM-INVEST»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229" marR="122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да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/>
                </a:tc>
              </a:tr>
              <a:tr h="693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229" marR="1222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ТОО «МФО «Смарт Кредит»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229" marR="122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21% (Tengri Bank)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/>
                </a:tc>
              </a:tr>
              <a:tr h="693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229" marR="1222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ТОО «МФО «Камкор»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229" marR="122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14% (Сбербанк)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9,5% (ФФПСХ)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/>
                </a:tc>
              </a:tr>
              <a:tr h="2426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14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229" marR="1222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ТОО «МФО "Северо-Казахстанский фонд кредитования"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229" marR="122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15% USD - (</a:t>
                      </a:r>
                      <a:r>
                        <a:rPr lang="ru-RU" sz="800" dirty="0" err="1">
                          <a:effectLst/>
                        </a:rPr>
                        <a:t>Таурус</a:t>
                      </a:r>
                      <a:r>
                        <a:rPr lang="ru-RU" sz="800" dirty="0">
                          <a:effectLst/>
                        </a:rPr>
                        <a:t> БВ (</a:t>
                      </a:r>
                      <a:r>
                        <a:rPr lang="ru-RU" sz="800" dirty="0" smtClean="0">
                          <a:effectLst/>
                        </a:rPr>
                        <a:t>Голл.)). </a:t>
                      </a:r>
                      <a:endParaRPr lang="ru-RU" sz="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С учетом девальвации тенге ставка в 2017г. приведена к 0%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2% (АКК)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/>
                </a:tc>
              </a:tr>
              <a:tr h="1386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229" marR="1222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ТОО «МФО «Рита»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229" marR="122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6% (СПК Байконур - остаток 40 млн.тг)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/>
                </a:tc>
              </a:tr>
              <a:tr h="693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16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229" marR="1222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ТОО «МФО «Жаңа-Қаржы»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229" marR="122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/>
                </a:tc>
              </a:tr>
              <a:tr h="693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17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229" marR="1222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ТОО «МФО «ТТ-Финанс»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229" marR="122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/>
                </a:tc>
              </a:tr>
              <a:tr h="953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18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229" marR="1222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ТОО «МФО «Шу»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229" marR="122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4% (ФФПСХ), 2% (АКК)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/>
                </a:tc>
              </a:tr>
              <a:tr h="693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19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229" marR="1222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ТОО «МФО «Express Credit»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229" marR="122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да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/>
                </a:tc>
              </a:tr>
              <a:tr h="693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229" marR="1222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ТОО «МФО «Baiterek Finance»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229" marR="122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9,5%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2,0%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/>
                </a:tc>
              </a:tr>
              <a:tr h="1386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229" marR="1222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ТОО «МФО «Махамбет»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229" marR="122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7,5% (ФФПСХ), 6% (АКК)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/>
                </a:tc>
              </a:tr>
              <a:tr h="693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229" marR="1222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ТОО «МФО «ОнлайнКазФинанс»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229" marR="122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12-13%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/>
                </a:tc>
              </a:tr>
              <a:tr h="953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229" marR="1222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ТОО «МФО «Первая Кредитная Компания»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229" marR="122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/>
                </a:tc>
              </a:tr>
              <a:tr h="693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24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229" marR="1222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ТОО «МФО «ФинПомощь»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229" marR="122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/>
                </a:tc>
              </a:tr>
              <a:tr h="953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229" marR="1222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ТОО «Кредитное товарищество «Кереку»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229" marR="122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2-9,5% (АКК)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68" marR="47168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8849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A2A1A6"/>
              </a:clrFrom>
              <a:clrTo>
                <a:srgbClr val="A2A1A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1" t="8993" r="7403" b="7275"/>
          <a:stretch/>
        </p:blipFill>
        <p:spPr bwMode="auto">
          <a:xfrm>
            <a:off x="7928475" y="144000"/>
            <a:ext cx="1805278" cy="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360000" y="6480000"/>
            <a:ext cx="555213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/>
                </a:solidFill>
              </a:rPr>
              <a:pPr/>
              <a:t>9</a:t>
            </a:fld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1" name="Заголовок 1"/>
          <p:cNvSpPr txBox="1">
            <a:spLocks/>
          </p:cNvSpPr>
          <p:nvPr/>
        </p:nvSpPr>
        <p:spPr>
          <a:xfrm>
            <a:off x="180000" y="179999"/>
            <a:ext cx="8036900" cy="80341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altLang="ru-RU" sz="2000" b="1" dirty="0" smtClean="0">
                <a:cs typeface="Arial" pitchFamily="34" charset="0"/>
              </a:rPr>
              <a:t>Результаты опроса</a:t>
            </a:r>
          </a:p>
          <a:p>
            <a:r>
              <a:rPr lang="ru-RU" altLang="ru-RU" sz="2000" i="1" dirty="0">
                <a:cs typeface="Arial" pitchFamily="34" charset="0"/>
              </a:rPr>
              <a:t>Заинтересованность в привлечении финансирования со стороны Фонда</a:t>
            </a:r>
            <a:endParaRPr lang="ru-RU" altLang="ru-RU" sz="2000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42591" y="1428321"/>
            <a:ext cx="2371545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1200" b="1" dirty="0"/>
              <a:t>Рассматривает ли МФО привлечение финансирования со стороны Фонда?</a:t>
            </a:r>
            <a:endParaRPr lang="ru-RU" sz="1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425411" y="1428322"/>
            <a:ext cx="3061658" cy="101566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/>
              <a:t>Готова ли МФО для этих целей предоставить </a:t>
            </a:r>
            <a:r>
              <a:rPr lang="ru-RU" sz="1200" b="1" dirty="0" err="1" smtClean="0"/>
              <a:t>аудированную</a:t>
            </a:r>
            <a:r>
              <a:rPr lang="ru-RU" sz="1200" b="1" dirty="0" smtClean="0"/>
              <a:t> финансовую отчетность / провести независимый аудит финансовой отчетности?</a:t>
            </a:r>
            <a:endParaRPr lang="ru-RU" sz="1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734985" y="1428648"/>
            <a:ext cx="2791309" cy="101566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1200" b="1" dirty="0"/>
              <a:t>Готова ли МФО для этих целей предоставить обеспечение в случае требования со стороны Фонда / привлечь гарантию банка?</a:t>
            </a:r>
            <a:endParaRPr lang="ru-RU" sz="1200" dirty="0"/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2257399065"/>
              </p:ext>
            </p:extLst>
          </p:nvPr>
        </p:nvGraphicFramePr>
        <p:xfrm>
          <a:off x="891139" y="2772000"/>
          <a:ext cx="2091055" cy="208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2471486561"/>
              </p:ext>
            </p:extLst>
          </p:nvPr>
        </p:nvGraphicFramePr>
        <p:xfrm>
          <a:off x="4002474" y="2772000"/>
          <a:ext cx="2091055" cy="208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6" name="Диаграмма 15"/>
          <p:cNvGraphicFramePr/>
          <p:nvPr>
            <p:extLst>
              <p:ext uri="{D42A27DB-BD31-4B8C-83A1-F6EECF244321}">
                <p14:modId xmlns:p14="http://schemas.microsoft.com/office/powerpoint/2010/main" val="3612381612"/>
              </p:ext>
            </p:extLst>
          </p:nvPr>
        </p:nvGraphicFramePr>
        <p:xfrm>
          <a:off x="7268945" y="2772000"/>
          <a:ext cx="2091055" cy="208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809760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Другая 1">
      <a:dk1>
        <a:srgbClr val="000000"/>
      </a:dk1>
      <a:lt1>
        <a:sysClr val="window" lastClr="FFFFFF"/>
      </a:lt1>
      <a:dk2>
        <a:srgbClr val="000000"/>
      </a:dk2>
      <a:lt2>
        <a:srgbClr val="FFFFFF"/>
      </a:lt2>
      <a:accent1>
        <a:srgbClr val="0070C0"/>
      </a:accent1>
      <a:accent2>
        <a:srgbClr val="92D050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9210</TotalTime>
  <Words>2411</Words>
  <Application>Microsoft Office PowerPoint</Application>
  <PresentationFormat>Лист A4 (210x297 мм)</PresentationFormat>
  <Paragraphs>872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 3</vt:lpstr>
      <vt:lpstr>Facet</vt:lpstr>
      <vt:lpstr>Состояние рынка микрофинансовых организаций, результаты опроса МФО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Ермек</dc:creator>
  <cp:lastModifiedBy>Ермек Нурболович Абдибеков</cp:lastModifiedBy>
  <cp:revision>624</cp:revision>
  <cp:lastPrinted>2017-07-11T11:58:57Z</cp:lastPrinted>
  <dcterms:created xsi:type="dcterms:W3CDTF">2014-09-12T02:18:09Z</dcterms:created>
  <dcterms:modified xsi:type="dcterms:W3CDTF">2018-07-31T11:22:15Z</dcterms:modified>
</cp:coreProperties>
</file>