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8" r:id="rId6"/>
    <p:sldId id="262" r:id="rId7"/>
    <p:sldId id="269" r:id="rId8"/>
    <p:sldId id="264" r:id="rId9"/>
    <p:sldId id="257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3;&#1084;&#1072;&#1090;&#1099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3;&#1084;&#1072;&#1090;&#1099;\&#1051;&#1080;&#1089;&#1090;%20Microsoft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3;&#1084;&#1072;&#1090;&#1099;\&#1051;&#1080;&#1089;&#1090;%20Microsoft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3;&#1084;&#1072;&#1090;&#1099;\&#1051;&#1080;&#1089;&#1090;%20Microsoft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40;&#1083;&#1084;&#1072;&#1090;&#1099;\&#1051;&#1080;&#1089;&#1090;%20Microsoft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A7-4708-AEC9-2F5C124CC76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9E-4BE8-871A-6E2CCF17C08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15-4499-92A8-5A4A03BB2AF6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F4F-4C41-9D2D-B5CD1CA18A04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96E-4B11-B8F5-349A12AE7A2F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A7-4708-AEC9-2F5C124CC76E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D9E-4BE8-871A-6E2CCF17C08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15-4499-92A8-5A4A03BB2AF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F4F-4C41-9D2D-B5CD1CA18A04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96E-4B11-B8F5-349A12AE7A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36-4EFC-BCEB-1FCE1ADA4A0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2E-4CE5-BF7A-C21500841546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A-418C-8C99-08D6A3BAB463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364-4F26-B32E-9F2B8CE7FF1D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FE4-4C11-A312-DDE2C4AF163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36-4EFC-BCEB-1FCE1ADA4A0F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72E-4CE5-BF7A-C2150084154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7A-418C-8C99-08D6A3BAB463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364-4F26-B32E-9F2B8CE7FF1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FE4-4C11-A312-DDE2C4AF16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7A-428A-A698-ED28BE5722EF}"/>
              </c:ext>
            </c:extLst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75-405A-B260-75BB332E3694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86A-4459-B081-882FA4094B39}"/>
              </c:ext>
            </c:extLst>
          </c:dPt>
          <c:dLbls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775-405A-B260-75BB332E3694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86A-4459-B081-882FA4094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СКО</c:v>
                </c:pt>
                <c:pt idx="2">
                  <c:v>Жамбылская</c:v>
                </c:pt>
                <c:pt idx="3">
                  <c:v>ВКО</c:v>
                </c:pt>
                <c:pt idx="4">
                  <c:v>Жетісу</c:v>
                </c:pt>
                <c:pt idx="5">
                  <c:v>Ұлытау</c:v>
                </c:pt>
                <c:pt idx="6">
                  <c:v>Кызылординская</c:v>
                </c:pt>
                <c:pt idx="7">
                  <c:v>Костанайская</c:v>
                </c:pt>
                <c:pt idx="8">
                  <c:v>Абай</c:v>
                </c:pt>
                <c:pt idx="9">
                  <c:v>Акмолинская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91.860145000000003</c:v>
                </c:pt>
                <c:pt idx="2">
                  <c:v>119.35994700000001</c:v>
                </c:pt>
                <c:pt idx="3">
                  <c:v>126.932434</c:v>
                </c:pt>
                <c:pt idx="4">
                  <c:v>139.961624</c:v>
                </c:pt>
                <c:pt idx="5">
                  <c:v>140.00418100000002</c:v>
                </c:pt>
                <c:pt idx="6">
                  <c:v>157.874515</c:v>
                </c:pt>
                <c:pt idx="7">
                  <c:v>191.402896</c:v>
                </c:pt>
                <c:pt idx="8">
                  <c:v>192.55451600000001</c:v>
                </c:pt>
                <c:pt idx="9">
                  <c:v>224.79990799999999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A-428A-A698-ED28BE572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08506368"/>
        <c:axId val="1708520768"/>
      </c:barChart>
      <c:catAx>
        <c:axId val="17085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08520768"/>
        <c:crosses val="autoZero"/>
        <c:auto val="1"/>
        <c:lblAlgn val="ctr"/>
        <c:lblOffset val="100"/>
        <c:tickLblSkip val="1"/>
        <c:noMultiLvlLbl val="0"/>
      </c:catAx>
      <c:valAx>
        <c:axId val="17085207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0850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Лист2!$B$48</c:f>
              <c:strCache>
                <c:ptCount val="1"/>
                <c:pt idx="0">
                  <c:v>Рабочая сила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Лист2!$C$47:$E$47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Лист2!$C$48:$E$48</c:f>
              <c:numCache>
                <c:formatCode>_-* #\ ##0_-;\-* #\ ##0_-;_-* "-"??_-;_-@_-</c:formatCode>
                <c:ptCount val="3"/>
                <c:pt idx="0">
                  <c:v>1134959</c:v>
                </c:pt>
                <c:pt idx="1">
                  <c:v>1098033</c:v>
                </c:pt>
                <c:pt idx="2">
                  <c:v>1050998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F3-4C13-AB85-BA6768E0BA95}"/>
            </c:ext>
          </c:extLst>
        </c:ser>
        <c:ser>
          <c:idx val="1"/>
          <c:order val="1"/>
          <c:tx>
            <c:strRef>
              <c:f>Лист2!$B$49</c:f>
              <c:strCache>
                <c:ptCount val="1"/>
                <c:pt idx="0">
                  <c:v>Нерабочая сила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Лист2!$C$47:$E$47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Лист2!$C$49:$E$49</c:f>
              <c:numCache>
                <c:formatCode>_-* #\ ##0_-;\-* #\ ##0_-;_-* "-"??_-;_-@_-</c:formatCode>
                <c:ptCount val="3"/>
                <c:pt idx="0">
                  <c:v>520744</c:v>
                </c:pt>
                <c:pt idx="1">
                  <c:v>503002</c:v>
                </c:pt>
                <c:pt idx="2">
                  <c:v>494023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F3-4C13-AB85-BA6768E0B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2514415"/>
        <c:axId val="992514895"/>
      </c:barChart>
      <c:catAx>
        <c:axId val="992514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992514895"/>
        <c:crosses val="autoZero"/>
        <c:auto val="1"/>
        <c:lblAlgn val="ctr"/>
        <c:lblOffset val="100"/>
        <c:noMultiLvlLbl val="0"/>
      </c:catAx>
      <c:valAx>
        <c:axId val="99251489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992514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Лист2!$B$53</c:f>
              <c:strCache>
                <c:ptCount val="1"/>
                <c:pt idx="0">
                  <c:v>Занятые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Лист2!$C$52:$E$52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Лист2!$C$53:$E$53</c:f>
              <c:numCache>
                <c:formatCode>_-* #\ ##0_-;\-* #\ ##0_-;_-* "-"??_-;_-@_-</c:formatCode>
                <c:ptCount val="3"/>
                <c:pt idx="0">
                  <c:v>1082982</c:v>
                </c:pt>
                <c:pt idx="1">
                  <c:v>1045505</c:v>
                </c:pt>
                <c:pt idx="2">
                  <c:v>997963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EE-4E74-8CFA-AF24B9E925B3}"/>
            </c:ext>
          </c:extLst>
        </c:ser>
        <c:ser>
          <c:idx val="1"/>
          <c:order val="1"/>
          <c:tx>
            <c:strRef>
              <c:f>Лист2!$B$54</c:f>
              <c:strCache>
                <c:ptCount val="1"/>
                <c:pt idx="0">
                  <c:v>Безработные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Лист2!$C$52:$E$52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Лист2!$C$54:$E$54</c:f>
              <c:numCache>
                <c:formatCode>_-* #\ ##0_-;\-* #\ ##0_-;_-* "-"??_-;_-@_-</c:formatCode>
                <c:ptCount val="3"/>
                <c:pt idx="0">
                  <c:v>51977</c:v>
                </c:pt>
                <c:pt idx="1">
                  <c:v>52528</c:v>
                </c:pt>
                <c:pt idx="2">
                  <c:v>53035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EE-4E74-8CFA-AF24B9E92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89701039"/>
        <c:axId val="1789705359"/>
      </c:barChart>
      <c:catAx>
        <c:axId val="178970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89705359"/>
        <c:crosses val="autoZero"/>
        <c:auto val="1"/>
        <c:lblAlgn val="ctr"/>
        <c:lblOffset val="100"/>
        <c:noMultiLvlLbl val="0"/>
      </c:catAx>
      <c:valAx>
        <c:axId val="178970535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78970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Лист2!$B$58</c:f>
              <c:strCache>
                <c:ptCount val="1"/>
                <c:pt idx="0">
                  <c:v>Наемные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Лист2!$C$57:$E$57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Лист2!$C$58:$E$58</c:f>
              <c:numCache>
                <c:formatCode>_-* #\ ##0_-;\-* #\ ##0_-;_-* "-"??_-;_-@_-</c:formatCode>
                <c:ptCount val="3"/>
                <c:pt idx="0">
                  <c:v>953867</c:v>
                </c:pt>
                <c:pt idx="1">
                  <c:v>921736</c:v>
                </c:pt>
                <c:pt idx="2">
                  <c:v>885573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E-435E-8898-74854838B88F}"/>
            </c:ext>
          </c:extLst>
        </c:ser>
        <c:ser>
          <c:idx val="1"/>
          <c:order val="1"/>
          <c:tx>
            <c:strRef>
              <c:f>Лист2!$B$59</c:f>
              <c:strCache>
                <c:ptCount val="1"/>
                <c:pt idx="0">
                  <c:v>Самозанятые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Лист2!$C$57:$E$57</c:f>
              <c:strCache>
                <c:ptCount val="3"/>
                <c:pt idx="0">
                  <c:v>2024 г. III кв.</c:v>
                </c:pt>
                <c:pt idx="1">
                  <c:v>2023 г.</c:v>
                </c:pt>
                <c:pt idx="2">
                  <c:v>2022 г.</c:v>
                </c:pt>
              </c:strCache>
            </c:strRef>
          </c:cat>
          <c:val>
            <c:numRef>
              <c:f>Лист2!$C$59:$E$59</c:f>
              <c:numCache>
                <c:formatCode>_-* #\ ##0_-;\-* #\ ##0_-;_-* "-"??_-;_-@_-</c:formatCode>
                <c:ptCount val="3"/>
                <c:pt idx="0">
                  <c:v>129115</c:v>
                </c:pt>
                <c:pt idx="1">
                  <c:v>123769</c:v>
                </c:pt>
                <c:pt idx="2">
                  <c:v>112390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E-435E-8898-74854838B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8994559"/>
        <c:axId val="1328993599"/>
      </c:barChart>
      <c:catAx>
        <c:axId val="132899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328993599"/>
        <c:crosses val="autoZero"/>
        <c:auto val="1"/>
        <c:lblAlgn val="ctr"/>
        <c:lblOffset val="100"/>
        <c:noMultiLvlLbl val="0"/>
      </c:catAx>
      <c:valAx>
        <c:axId val="1328993599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32899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Астана!$B$2:$B$19</c:f>
              <c:strCache>
                <c:ptCount val="18"/>
                <c:pt idx="0">
                  <c:v>Водоснабжение</c:v>
                </c:pt>
                <c:pt idx="1">
                  <c:v>Электроснабжение</c:v>
                </c:pt>
                <c:pt idx="2">
                  <c:v>Горнодобывающая промышленность</c:v>
                </c:pt>
                <c:pt idx="3">
                  <c:v>Фин. и страховая деятельность</c:v>
                </c:pt>
                <c:pt idx="4">
                  <c:v>Медицина</c:v>
                </c:pt>
                <c:pt idx="5">
                  <c:v>Сельское хозяйство</c:v>
                </c:pt>
                <c:pt idx="6">
                  <c:v>Искусство, развлечения и отдых</c:v>
                </c:pt>
                <c:pt idx="7">
                  <c:v>Услуги по проживанию и питанию</c:v>
                </c:pt>
                <c:pt idx="8">
                  <c:v>Образование</c:v>
                </c:pt>
                <c:pt idx="9">
                  <c:v>Информация и связь</c:v>
                </c:pt>
                <c:pt idx="10">
                  <c:v>Адм.обслуживание</c:v>
                </c:pt>
                <c:pt idx="11">
                  <c:v>Обрабатывающая промышленность</c:v>
                </c:pt>
                <c:pt idx="12">
                  <c:v>Строительство</c:v>
                </c:pt>
                <c:pt idx="13">
                  <c:v>Проф., научная и тех. деят.</c:v>
                </c:pt>
                <c:pt idx="14">
                  <c:v>Транспорт и складирование</c:v>
                </c:pt>
                <c:pt idx="15">
                  <c:v>Операции с недвижимым имуществом</c:v>
                </c:pt>
                <c:pt idx="16">
                  <c:v>Прочие виды услуг</c:v>
                </c:pt>
                <c:pt idx="17">
                  <c:v>Торговля</c:v>
                </c:pt>
              </c:strCache>
            </c:strRef>
          </c:cat>
          <c:val>
            <c:numRef>
              <c:f>Астана!$C$2:$C$19</c:f>
              <c:numCache>
                <c:formatCode>_-* #\ ##0_-;\-* #\ ##0_-;_-* "-"??_-;_-@_-</c:formatCode>
                <c:ptCount val="18"/>
                <c:pt idx="0">
                  <c:v>465</c:v>
                </c:pt>
                <c:pt idx="1">
                  <c:v>519</c:v>
                </c:pt>
                <c:pt idx="2">
                  <c:v>996</c:v>
                </c:pt>
                <c:pt idx="3">
                  <c:v>1733</c:v>
                </c:pt>
                <c:pt idx="4">
                  <c:v>3987</c:v>
                </c:pt>
                <c:pt idx="5">
                  <c:v>4770</c:v>
                </c:pt>
                <c:pt idx="6">
                  <c:v>4977</c:v>
                </c:pt>
                <c:pt idx="7">
                  <c:v>10447</c:v>
                </c:pt>
                <c:pt idx="8">
                  <c:v>10793</c:v>
                </c:pt>
                <c:pt idx="9">
                  <c:v>12481</c:v>
                </c:pt>
                <c:pt idx="10">
                  <c:v>12698</c:v>
                </c:pt>
                <c:pt idx="11">
                  <c:v>16449</c:v>
                </c:pt>
                <c:pt idx="12">
                  <c:v>17418</c:v>
                </c:pt>
                <c:pt idx="13">
                  <c:v>17887</c:v>
                </c:pt>
                <c:pt idx="14">
                  <c:v>22423</c:v>
                </c:pt>
                <c:pt idx="15">
                  <c:v>30587</c:v>
                </c:pt>
                <c:pt idx="16">
                  <c:v>55576</c:v>
                </c:pt>
                <c:pt idx="17">
                  <c:v>142060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E0-4CF8-AB9F-3C2987CB8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47285455"/>
        <c:axId val="1647288815"/>
      </c:barChart>
      <c:catAx>
        <c:axId val="1647285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47288815"/>
        <c:crosses val="autoZero"/>
        <c:auto val="1"/>
        <c:lblAlgn val="ctr"/>
        <c:lblOffset val="100"/>
        <c:tickLblSkip val="1"/>
        <c:noMultiLvlLbl val="0"/>
      </c:catAx>
      <c:valAx>
        <c:axId val="1647288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164728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Астана!$B$33:$B$38</c:f>
              <c:strCache>
                <c:ptCount val="6"/>
                <c:pt idx="0">
                  <c:v>Информация и связь</c:v>
                </c:pt>
                <c:pt idx="1">
                  <c:v>Обрабатывающая промышленность</c:v>
                </c:pt>
                <c:pt idx="2">
                  <c:v>Строительство</c:v>
                </c:pt>
                <c:pt idx="3">
                  <c:v>Транспорт и складирование</c:v>
                </c:pt>
                <c:pt idx="4">
                  <c:v>Прочие виды услуг</c:v>
                </c:pt>
                <c:pt idx="5">
                  <c:v>Торговля</c:v>
                </c:pt>
              </c:strCache>
            </c:strRef>
          </c:cat>
          <c:val>
            <c:numRef>
              <c:f>Астана!$C$33:$C$38</c:f>
              <c:numCache>
                <c:formatCode>_-* #\ ##0_-;\-* #\ ##0_-;_-* "-"??_-;_-@_-</c:formatCode>
                <c:ptCount val="6"/>
                <c:pt idx="0">
                  <c:v>12481</c:v>
                </c:pt>
                <c:pt idx="1">
                  <c:v>16449</c:v>
                </c:pt>
                <c:pt idx="2">
                  <c:v>17418</c:v>
                </c:pt>
                <c:pt idx="3">
                  <c:v>22423</c:v>
                </c:pt>
                <c:pt idx="4">
                  <c:v>55576</c:v>
                </c:pt>
                <c:pt idx="5">
                  <c:v>142060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7-45BC-9A70-66C017652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01548127"/>
        <c:axId val="800079263"/>
      </c:barChart>
      <c:catAx>
        <c:axId val="801548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800079263"/>
        <c:crosses val="autoZero"/>
        <c:auto val="1"/>
        <c:lblAlgn val="ctr"/>
        <c:lblOffset val="100"/>
        <c:noMultiLvlLbl val="0"/>
      </c:catAx>
      <c:valAx>
        <c:axId val="800079263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80154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Century Gothic" panose="020B0502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DAAE-E813-42F6-B2EA-2E204090E152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72F52-EA29-43A1-A512-64D3394007D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084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72F52-EA29-43A1-A512-64D3394007DB}" type="slidenum">
              <a:rPr lang="ru-KZ" smtClean="0"/>
              <a:t>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2589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718E6-8C62-77F7-4065-9E16EAA5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5B4336-3CC6-B821-272C-F4DF8BB5C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22F4-B874-A51F-7F4D-65D5EDC0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2E69E-A131-1A5F-5B7A-AF3417CC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908CF-5974-03DC-0543-5071D446A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922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F4E29-5F76-BE19-CE6E-C0BCE75D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75950-5ED9-D2DA-7007-F3F07726F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6CA8D-EF84-B84C-AF0B-A9FC5133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B264F-303F-B3B7-D27E-4292D157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4E19A-15ED-52F5-D1C3-281DBADA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98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1C6032-AD92-F1D9-1FFC-4BC1091A4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524D67-0DD6-C477-1568-B95F5F919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125EF-FB01-9D35-1EFE-4A03172E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15AD-8F20-EAE1-EA1E-8B8E28A4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863FE-567B-8C92-5611-527ECC24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597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31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1D4ED-733D-267D-E659-9148576B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A30DA-CBCE-ACB6-AB0A-18C67FAF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62141-D425-FD67-89F7-9FEA612C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4AD8E-EC3E-DC79-65BB-90C5AB23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F4079-0A31-DDA8-5F95-FECEA60C8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621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592A7-D5B4-7A72-B52B-39AD3E1B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25E37-7AEF-4E54-C950-DC5C28FA4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E8F4C-1219-C6DC-E817-838511A1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CB3844-0394-73C1-95A7-F5CF6057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4D18A5-8B76-FC2D-3BB9-2D5B0EEB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374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658B6-755D-C154-6097-89B6AA87F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50610-EAA7-FAF6-EDE2-EA9AECDC8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F8B31-2549-D2FD-03E7-CC8D96BCD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788479-F42E-E524-7D69-CBF0410E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BC34F5-DF3A-66E2-D3E4-597067DB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64C9B9-4E1B-BF34-E32B-DBE9F3FA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709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11FE8-CA80-F951-6FB9-67D0F3A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33E76E-EFB9-6CA0-4999-6D8F65BE7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C12CC-2AF9-596A-B325-E602202D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4D6690-D2A7-E297-4260-DA1AED4D6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BF250B-9276-3F4C-8882-CC0E14C6B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4B44BB-264E-2E5A-BE25-6A5B12272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F46531-65F1-5CDE-8D21-01EA2BFF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81915E-FB70-9DB6-C9ED-FB7B2D65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248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2237-3DA0-9A2C-37FA-29C21D4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A2F52-7E06-F0E2-20B7-56D75AE8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37955F-A2C6-1309-EEA7-E3A64A0D8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C5A7FA-77EA-3407-B8CC-1CA44BD3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6512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E92B9E-9A7C-5684-B0FF-7566FC45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1A5AE5-F059-B2E2-5A9F-DB9CBB31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788856-A0BA-BEFF-586C-888AEC41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16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4CDD1-35E7-A797-34AC-60CFD00BD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7CE08-0AA9-40F0-D9C9-1F85B23E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2A9390-98BC-DD88-5A97-47B86156A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4E2797-37E8-AF8A-957C-3CB2309C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A66290-8970-A946-2EFD-AEAF6E5D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362D64-AE53-E909-840D-B28C950F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2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2C638-BD6B-DEDC-BC0D-AD4744E6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6E57E3-97D7-DD52-A862-6075C135F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6F31A6-FAA6-AE2E-ECE7-613A3C84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43569-99CE-DF0B-22F6-56C0854D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76AAA9-F4B7-5183-4024-ECA32132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2F784B-534F-99FE-48DD-2361D850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288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C49A7-80D2-48C1-3CD9-32DEE6C9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161AC-0713-F5FE-F93C-26153E967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19C33-BACA-E0E2-6BE1-041573B2E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48701C-82FF-4476-9327-84E901F3653C}" type="datetimeFigureOut">
              <a:rPr lang="ru-KZ" smtClean="0"/>
              <a:t>12/17/2024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069DE3-46AC-86A8-C077-D27B4754E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DBB96-233A-27A4-D515-700FD587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B879C-1549-4FF5-9DE4-1481F25F441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17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33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hyperlink" Target="https://www.stat.gov.kz/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</a:t>
            </a:r>
            <a:r>
              <a:rPr lang="kk-K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г</a:t>
            </a: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  <a:r>
              <a:rPr lang="kk-KZ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Алматы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Декабрь 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2150323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г. Алматы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7" y="838201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2457" y="1166048"/>
                  <a:ext cx="2352676" cy="1562099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4124" y="1867205"/>
              <a:ext cx="452168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3728" y="1601020"/>
              <a:ext cx="452168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H="1" flipV="1">
            <a:off x="3736791" y="3647556"/>
            <a:ext cx="705246" cy="1132421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200985" y="1254632"/>
            <a:ext cx="5631894" cy="2375069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Алматы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крупнейший город страны, который на протяжении почти 70 лет был столицей Казахстана. Сегодня Алматы называют «южной столицей», ведь по интенсивности экономической, общественной и культурной жизни — это действительно столичный город.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Алматы является финансовым, научным, культурным, экономическим, историческим и производственным центром Казахстана.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8A514668-D129-462E-846D-62391293E1F8}"/>
              </a:ext>
            </a:extLst>
          </p:cNvPr>
          <p:cNvSpPr txBox="1">
            <a:spLocks/>
          </p:cNvSpPr>
          <p:nvPr/>
        </p:nvSpPr>
        <p:spPr>
          <a:xfrm>
            <a:off x="445314" y="4836959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280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296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11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latin typeface="Century Gothic" panose="020B0502020202020204" pitchFamily="34" charset="0"/>
              </a:rPr>
              <a:t>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РК, </a:t>
            </a:r>
            <a:r>
              <a:rPr lang="kk-KZ" sz="1400" b="1" dirty="0"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latin typeface="Century Gothic" panose="020B0502020202020204" pitchFamily="34" charset="0"/>
              </a:rPr>
              <a:t>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682 км²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0,03 %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от обще</a:t>
            </a:r>
            <a:r>
              <a:rPr lang="kk-KZ" sz="1400" dirty="0">
                <a:latin typeface="Century Gothic" panose="020B0502020202020204" pitchFamily="34" charset="0"/>
              </a:rPr>
              <a:t>й </a:t>
            </a:r>
            <a:r>
              <a:rPr lang="ru-RU" sz="1400" dirty="0">
                <a:latin typeface="Century Gothic" panose="020B0502020202020204" pitchFamily="34" charset="0"/>
              </a:rPr>
              <a:t>площади РК);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366 266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17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7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kk-KZ" sz="1400" b="1" dirty="0"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latin typeface="Century Gothic" panose="020B0502020202020204" pitchFamily="34" charset="0"/>
              </a:rPr>
              <a:t>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– 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941 827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kk-KZ" sz="1400" b="1" dirty="0">
                <a:latin typeface="Century Gothic" panose="020B0502020202020204" pitchFamily="34" charset="0"/>
              </a:rPr>
              <a:t>22</a:t>
            </a:r>
            <a:r>
              <a:rPr lang="ru-RU" sz="1400" b="1" dirty="0">
                <a:latin typeface="Century Gothic" panose="020B0502020202020204" pitchFamily="34" charset="0"/>
              </a:rPr>
              <a:t>,</a:t>
            </a:r>
            <a:r>
              <a:rPr lang="kk-KZ" sz="1400" b="1" dirty="0">
                <a:latin typeface="Century Gothic" panose="020B0502020202020204" pitchFamily="34" charset="0"/>
              </a:rPr>
              <a:t>1</a:t>
            </a:r>
            <a:r>
              <a:rPr lang="ru-RU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 87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0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 –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6 104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0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30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5%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</a:t>
            </a:r>
            <a:r>
              <a:rPr lang="ru-KZ" sz="1400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57,</a:t>
            </a:r>
            <a:r>
              <a:rPr lang="kk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5766" y="-19894"/>
            <a:ext cx="8787874" cy="588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Статистика вклада г. Астана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г. Алматы составил</a:t>
            </a:r>
            <a:r>
              <a:rPr lang="ru-KZ" sz="1100" i="1" dirty="0">
                <a:latin typeface="Century Gothic" panose="020B0502020202020204" pitchFamily="34" charset="0"/>
              </a:rPr>
              <a:t> </a:t>
            </a:r>
            <a:r>
              <a:rPr lang="ru-RU" sz="1100" b="1" i="1" dirty="0">
                <a:latin typeface="Century Gothic" panose="020B0502020202020204" pitchFamily="34" charset="0"/>
              </a:rPr>
              <a:t>5 322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г. Алматы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2 940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</a:t>
            </a:r>
            <a:r>
              <a:rPr lang="ru-KZ" sz="1100" i="1" dirty="0">
                <a:latin typeface="Century Gothic" panose="020B0502020202020204" pitchFamily="34" charset="0"/>
              </a:rPr>
              <a:t> </a:t>
            </a:r>
            <a:r>
              <a:rPr lang="ru-RU" sz="1100" b="1" i="1" dirty="0">
                <a:latin typeface="Century Gothic" panose="020B0502020202020204" pitchFamily="34" charset="0"/>
              </a:rPr>
              <a:t>55%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50746" y="5145137"/>
            <a:ext cx="5941853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г. Алматы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2 649,5 млрд </a:t>
            </a:r>
            <a:r>
              <a:rPr lang="ru-RU" sz="11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RU" sz="1100" b="1" i="1" dirty="0">
                <a:latin typeface="Century Gothic" panose="020B0502020202020204" pitchFamily="34" charset="0"/>
              </a:rPr>
              <a:t>27%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886016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386367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84D1-D8FE-E50E-617D-91DD45F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3</a:t>
            </a:fld>
            <a:endParaRPr lang="ru-KZ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463281"/>
              </p:ext>
            </p:extLst>
          </p:nvPr>
        </p:nvGraphicFramePr>
        <p:xfrm>
          <a:off x="8236981" y="1046341"/>
          <a:ext cx="395501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8761" y="167437"/>
            <a:ext cx="8519013" cy="58830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Статистика занятости населения г. Алматы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723" y="14129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2589" y="1412928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521899" y="1412927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639F7-B989-3DBF-3BA5-2EF6E83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4</a:t>
            </a:fld>
            <a:endParaRPr lang="ru-KZ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00E9F252-4C26-B4E8-CCC7-3EEE58BD0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555475"/>
              </p:ext>
            </p:extLst>
          </p:nvPr>
        </p:nvGraphicFramePr>
        <p:xfrm>
          <a:off x="0" y="1863935"/>
          <a:ext cx="4173648" cy="26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7D5A955-9CB1-553C-76A4-ADE6EB9C9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20319"/>
              </p:ext>
            </p:extLst>
          </p:nvPr>
        </p:nvGraphicFramePr>
        <p:xfrm>
          <a:off x="4297591" y="1860205"/>
          <a:ext cx="4173648" cy="26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4C5DED6F-F47C-CD54-469B-156C71AB8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248428"/>
              </p:ext>
            </p:extLst>
          </p:nvPr>
        </p:nvGraphicFramePr>
        <p:xfrm>
          <a:off x="8521898" y="1860205"/>
          <a:ext cx="3670101" cy="267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484BC-789A-4A8F-99EF-7735549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57" y="117599"/>
            <a:ext cx="8024446" cy="63817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A7D92-FE25-4C4B-BE83-1F044CBD92C4}"/>
              </a:ext>
            </a:extLst>
          </p:cNvPr>
          <p:cNvSpPr/>
          <p:nvPr/>
        </p:nvSpPr>
        <p:spPr>
          <a:xfrm>
            <a:off x="7515172" y="2410760"/>
            <a:ext cx="4607418" cy="1283054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kumimoji="0" lang="ru-RU" altLang="ru-RU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г. Алматы</a:t>
            </a:r>
            <a:r>
              <a:rPr lang="ru-RU" altLang="ru-RU" sz="1400" b="1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38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8%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142,1 тыс. ед.</a:t>
            </a:r>
            <a:endParaRPr lang="ru-KZ" sz="1200" b="1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 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15,2%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55,6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Операции с недвижимым им. –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8,4%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30,6 тыс.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7B0F-BE93-42AA-8029-ED447DCF75D6}"/>
              </a:ext>
            </a:extLst>
          </p:cNvPr>
          <p:cNvSpPr txBox="1"/>
          <p:nvPr/>
        </p:nvSpPr>
        <p:spPr>
          <a:xfrm>
            <a:off x="7578546" y="1210431"/>
            <a:ext cx="431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366 266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субъектов МСБ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76DD59-CB09-2992-5AF1-DE03C5C7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110047" y="192817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64CA2-50A5-2771-A1E5-2A6D252DB87D}"/>
              </a:ext>
            </a:extLst>
          </p:cNvPr>
          <p:cNvSpPr txBox="1"/>
          <p:nvPr/>
        </p:nvSpPr>
        <p:spPr>
          <a:xfrm>
            <a:off x="228325" y="6438887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AC6CDA-58B0-10B1-28A2-B2D53CC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CC9A57F-FEC3-BBC7-BA75-20118318F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469938"/>
              </p:ext>
            </p:extLst>
          </p:nvPr>
        </p:nvGraphicFramePr>
        <p:xfrm>
          <a:off x="302610" y="925716"/>
          <a:ext cx="6750040" cy="531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 descr="Изображение выглядит как графическая вставка, Детское искусство, мультфильм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4D0B041-1D3B-5EDA-E2EE-1CD0155FFA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378" y="4729340"/>
            <a:ext cx="1001503" cy="10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168" y="94208"/>
            <a:ext cx="8024446" cy="9009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1462395"/>
            <a:ext cx="556506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0" y="2327264"/>
            <a:ext cx="556506" cy="4848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6" y="3115225"/>
            <a:ext cx="564031" cy="566443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28995" y="1887182"/>
            <a:ext cx="701943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6417892" y="2619971"/>
            <a:ext cx="247151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825489" y="3353882"/>
            <a:ext cx="3200094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676900" y="4111008"/>
            <a:ext cx="33544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581650" y="4800028"/>
            <a:ext cx="344966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486400" y="5534394"/>
            <a:ext cx="354491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4786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095573" y="6032185"/>
            <a:ext cx="9725305" cy="58908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г. Алматы: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19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2 172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1" y="4528270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0087" y="171292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4 458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47824" y="243566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3 775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58387" y="317801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2 052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36648" y="3933690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445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58387" y="459640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2 315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44948" y="5348948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270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64497" y="1707786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164,9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84772" y="243669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319,5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83096" y="3194971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210,2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922204" y="3928370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20,6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83096" y="5359265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27,4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64497" y="4600993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381,8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A921B4-DD8C-6CCD-66FE-CDAE433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6</a:t>
            </a:fld>
            <a:endParaRPr lang="ru-KZ"/>
          </a:p>
        </p:txBody>
      </p:sp>
      <p:sp>
        <p:nvSpPr>
          <p:cNvPr id="7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9046102" y="6462980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16" name="Рисунок 15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21E28F3-A798-F3CE-A04A-76C43ACF6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8" y="3731841"/>
            <a:ext cx="637870" cy="637870"/>
          </a:xfrm>
          <a:prstGeom prst="rect">
            <a:avLst/>
          </a:prstGeom>
        </p:spPr>
      </p:pic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9CB0B62-DA98-EE2F-3438-F10FE764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354591"/>
              </p:ext>
            </p:extLst>
          </p:nvPr>
        </p:nvGraphicFramePr>
        <p:xfrm>
          <a:off x="1023269" y="1386919"/>
          <a:ext cx="6686165" cy="463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5" name="Рисунок 14" descr="Изображение выглядит как Графика, графический дизайн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0921C24-F096-98E3-B53A-27027156D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05" y="5285254"/>
            <a:ext cx="516464" cy="5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Экспорт </a:t>
            </a:r>
            <a:r>
              <a:rPr lang="kk-KZ" sz="2400" b="1" dirty="0">
                <a:latin typeface="Century Gothic" panose="020B0502020202020204" pitchFamily="34" charset="0"/>
              </a:rPr>
              <a:t>г</a:t>
            </a:r>
            <a:r>
              <a:rPr lang="ru-RU" sz="2400" b="1" dirty="0">
                <a:latin typeface="Century Gothic" panose="020B0502020202020204" pitchFamily="34" charset="0"/>
              </a:rPr>
              <a:t>. Алматы за </a:t>
            </a:r>
            <a:r>
              <a:rPr lang="en-US" sz="2400" b="1" dirty="0">
                <a:latin typeface="Century Gothic" panose="020B0502020202020204" pitchFamily="34" charset="0"/>
              </a:rPr>
              <a:t>9</a:t>
            </a:r>
            <a:r>
              <a:rPr lang="ru-RU" sz="2400" b="1" dirty="0">
                <a:latin typeface="Century Gothic" panose="020B0502020202020204" pitchFamily="34" charset="0"/>
              </a:rPr>
              <a:t>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7167957" y="6450620"/>
            <a:ext cx="2359231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Нефть и нефтепродукты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163 137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3076869" y="1958197"/>
            <a:ext cx="1842480" cy="40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Воды и напитки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72 732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8707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413756" y="2381858"/>
            <a:ext cx="912728" cy="100327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430937" y="4360387"/>
            <a:ext cx="1664760" cy="131783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7697912" y="2178551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Ядерные реакторы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355 579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kk-KZ" b="1" dirty="0">
                <a:solidFill>
                  <a:srgbClr val="0070C0"/>
                </a:solidFill>
                <a:latin typeface="Century Gothic" panose="020B0502020202020204" pitchFamily="34" charset="0"/>
              </a:rPr>
              <a:t>4 586 629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530649"/>
            <a:ext cx="5095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306150" y="5352951"/>
            <a:ext cx="2359231" cy="2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и меслин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199 564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899" y="2712878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Водород, газы и прочие на </a:t>
            </a:r>
            <a:r>
              <a:rPr lang="ru-RU" sz="800" b="1" dirty="0">
                <a:latin typeface="Century Gothic" panose="020B0502020202020204" pitchFamily="34" charset="0"/>
              </a:rPr>
              <a:t>75 520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3070" y="4059526"/>
            <a:ext cx="2038129" cy="17803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6096000" y="4538422"/>
            <a:ext cx="3456" cy="11856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820999" y="2886841"/>
            <a:ext cx="2034893" cy="79915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5176070" y="1905270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Летательные аппараты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734 353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F1B25FF-6701-6D83-4809-E35C7C27261A}"/>
              </a:ext>
            </a:extLst>
          </p:cNvPr>
          <p:cNvSpPr/>
          <p:nvPr/>
        </p:nvSpPr>
        <p:spPr>
          <a:xfrm>
            <a:off x="5193224" y="6465058"/>
            <a:ext cx="1834722" cy="346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Удобрения минеральные и химические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112 976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4" descr="Мешок пшеницы ">
            <a:extLst>
              <a:ext uri="{FF2B5EF4-FFF2-40B4-BE49-F238E27FC236}">
                <a16:creationId xmlns:a16="http://schemas.microsoft.com/office/drawing/2014/main" id="{263F5AA5-0E9A-B2C4-C45B-F98F4906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86" y="4512883"/>
            <a:ext cx="912727" cy="9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3CAC324-901A-7CF2-1214-FBBC7F755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88" y="5770598"/>
            <a:ext cx="690568" cy="69056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снимок экрана, искусство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id="{8C9D4D57-65AC-45C3-0204-B681387E0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06" y="1954848"/>
            <a:ext cx="774088" cy="77408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нспорт, Винт вертолета, вертолет, винтокрылый летательный аппарат&#10;&#10;Автоматически созданное описание">
            <a:extLst>
              <a:ext uri="{FF2B5EF4-FFF2-40B4-BE49-F238E27FC236}">
                <a16:creationId xmlns:a16="http://schemas.microsoft.com/office/drawing/2014/main" id="{0AA325E6-EF3D-4A17-94D2-078C45C272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75" y="1234809"/>
            <a:ext cx="804065" cy="80406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Графика, снимок экран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4797813-4643-D0C4-B71F-5009E8F3EC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22" y="1450374"/>
            <a:ext cx="744969" cy="74496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8A9242-7172-96B8-8009-8274CDC14CCB}"/>
              </a:ext>
            </a:extLst>
          </p:cNvPr>
          <p:cNvSpPr/>
          <p:nvPr/>
        </p:nvSpPr>
        <p:spPr>
          <a:xfrm>
            <a:off x="9371001" y="3175608"/>
            <a:ext cx="2368043" cy="3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Аппараты телефонной связи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257 512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Рисунок 15" descr="Изображение выглядит как Графика, графический дизайн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CE0DDD3-4B23-3095-A461-81799AC44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63" y="2593657"/>
            <a:ext cx="559150" cy="55915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рисунок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77E9135-7347-2909-611B-C9B22D57EA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65" y="5679108"/>
            <a:ext cx="926050" cy="92605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E19DC46-E225-BFB2-5E17-471970E74425}"/>
              </a:ext>
            </a:extLst>
          </p:cNvPr>
          <p:cNvSpPr/>
          <p:nvPr/>
        </p:nvSpPr>
        <p:spPr>
          <a:xfrm>
            <a:off x="1865762" y="6243986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Полуфабрикаты из железа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108 379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Picture 14" descr="Чугун ">
            <a:extLst>
              <a:ext uri="{FF2B5EF4-FFF2-40B4-BE49-F238E27FC236}">
                <a16:creationId xmlns:a16="http://schemas.microsoft.com/office/drawing/2014/main" id="{35A32BE1-C05C-3911-A091-A218DFE5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415" y="5574392"/>
            <a:ext cx="738814" cy="7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BDF42C0-4211-BA4B-3E17-D0A005EFE50C}"/>
              </a:ext>
            </a:extLst>
          </p:cNvPr>
          <p:cNvSpPr/>
          <p:nvPr/>
        </p:nvSpPr>
        <p:spPr>
          <a:xfrm>
            <a:off x="884013" y="4251465"/>
            <a:ext cx="1904396" cy="3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Двигатели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87 567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Рисунок 29" descr="Изображение выглядит как снимок экрана, График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89B3B09-8550-263D-1C7D-E31828DD42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66" y="3503466"/>
            <a:ext cx="804065" cy="80406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ластиковая бутылка, бутылка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2770F9FE-DA33-1270-DF90-E784B42BA3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009" y="1361929"/>
            <a:ext cx="672481" cy="6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4"/>
            <a:ext cx="9582391" cy="559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Century Gothic" panose="020B0502020202020204" pitchFamily="34" charset="0"/>
              </a:rPr>
              <a:t>Импорт</a:t>
            </a:r>
            <a:r>
              <a:rPr lang="ru-RU" sz="2400" b="1" dirty="0">
                <a:latin typeface="Century Gothic" panose="020B0502020202020204" pitchFamily="34" charset="0"/>
              </a:rPr>
              <a:t> г</a:t>
            </a:r>
            <a:r>
              <a:rPr lang="en-US" sz="2400" b="1" dirty="0">
                <a:latin typeface="Century Gothic" panose="020B0502020202020204" pitchFamily="34" charset="0"/>
              </a:rPr>
              <a:t>. </a:t>
            </a:r>
            <a:r>
              <a:rPr lang="kk-KZ" sz="2400" b="1" dirty="0">
                <a:latin typeface="Century Gothic" panose="020B0502020202020204" pitchFamily="34" charset="0"/>
              </a:rPr>
              <a:t>Алматы</a:t>
            </a:r>
            <a:r>
              <a:rPr lang="ru-RU" sz="2400" b="1" dirty="0">
                <a:latin typeface="Century Gothic" panose="020B0502020202020204" pitchFamily="34" charset="0"/>
              </a:rPr>
              <a:t> за 9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20 480 902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7412085" y="2089984"/>
            <a:ext cx="2368043" cy="354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Аппараты телефонной связи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1 160 416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557487" y="2800885"/>
            <a:ext cx="2461937" cy="22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Кровь человеческая или животных для терапевтических целей 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284 971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680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3770764" y="2193735"/>
            <a:ext cx="1555720" cy="11913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4CC607B-2CF5-4D6A-358C-A3EEEAF9F75A}"/>
              </a:ext>
            </a:extLst>
          </p:cNvPr>
          <p:cNvSpPr/>
          <p:nvPr/>
        </p:nvSpPr>
        <p:spPr>
          <a:xfrm>
            <a:off x="5235130" y="1967973"/>
            <a:ext cx="2085714" cy="304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Автомобили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1 466 802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096000" y="4625933"/>
            <a:ext cx="21785" cy="110775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7320845" y="6344145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Вычислительные машины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516 207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1085399" y="4247166"/>
            <a:ext cx="1904396" cy="3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Запчасти для моторов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319 689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19174" y="6506680"/>
            <a:ext cx="480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4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594015" y="3061568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Лекарственные средства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1 071 048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03F8BD-8516-27B2-6C3B-DDF032C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8</a:t>
            </a:fld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1CE7C6-330F-E200-2409-C36A7B8BD82C}"/>
              </a:ext>
            </a:extLst>
          </p:cNvPr>
          <p:cNvSpPr/>
          <p:nvPr/>
        </p:nvSpPr>
        <p:spPr>
          <a:xfrm>
            <a:off x="4842803" y="6554742"/>
            <a:ext cx="2359231" cy="239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Кузова для транспортных средств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345 872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5CFE32-C319-FBC0-A798-9BF13F4CD217}"/>
              </a:ext>
            </a:extLst>
          </p:cNvPr>
          <p:cNvSpPr/>
          <p:nvPr/>
        </p:nvSpPr>
        <p:spPr>
          <a:xfrm>
            <a:off x="2084323" y="1986331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Грузовые транспорты на </a:t>
            </a:r>
            <a:r>
              <a:rPr lang="ru-RU" sz="800" b="1" dirty="0">
                <a:latin typeface="Century Gothic" panose="020B0502020202020204" pitchFamily="34" charset="0"/>
              </a:rPr>
              <a:t>205 821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pic>
        <p:nvPicPr>
          <p:cNvPr id="15" name="Рисунок 14" descr="Изображение выглядит как Графика, графический дизайн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EC8E80E-796E-5F74-E3E0-D06F78FD9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47" y="1508033"/>
            <a:ext cx="559150" cy="559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графический дизай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CE1B73A-17C6-10A4-7ABE-42367EEE0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52" y="3499167"/>
            <a:ext cx="804065" cy="80406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Детское искусст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BBC2593-5AE3-2FBC-856D-173BC17431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1" y="2073738"/>
            <a:ext cx="659396" cy="6593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ранспортное средство, Наземный транспорт, машин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C02BA0-E6F0-A67C-AAA4-5862B269E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26" y="1331710"/>
            <a:ext cx="700159" cy="70015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имвол, Графи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2DDE2A1-257B-A28D-F2A1-D00020D549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38" y="2604207"/>
            <a:ext cx="623051" cy="62305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7EDCB4E-55EC-180A-D827-F6E50CB717C9}"/>
              </a:ext>
            </a:extLst>
          </p:cNvPr>
          <p:cNvSpPr/>
          <p:nvPr/>
        </p:nvSpPr>
        <p:spPr>
          <a:xfrm>
            <a:off x="9232352" y="5296394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Летательные аппараты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1 009 162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 descr="Изображение выглядит как транспорт, Винт вертолета, вертолет, винтокрылый летательный аппарат&#10;&#10;Автоматически созданное описание">
            <a:extLst>
              <a:ext uri="{FF2B5EF4-FFF2-40B4-BE49-F238E27FC236}">
                <a16:creationId xmlns:a16="http://schemas.microsoft.com/office/drawing/2014/main" id="{CF3A0B1B-85CD-76C6-67FA-206B4F1AEB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257" y="4625933"/>
            <a:ext cx="804065" cy="80406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мпьютер, Электронное устройство, Устройство ввода, перифер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C8615F66-D120-588D-B150-B7F43C350E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91" y="5643441"/>
            <a:ext cx="712909" cy="7129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имвол, логотип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2A623C2-F64C-5576-D016-44F6CF6815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33" y="5902194"/>
            <a:ext cx="604486" cy="60448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7753D7C-CEBB-E3D3-17B5-6CC804F625B7}"/>
              </a:ext>
            </a:extLst>
          </p:cNvPr>
          <p:cNvSpPr/>
          <p:nvPr/>
        </p:nvSpPr>
        <p:spPr>
          <a:xfrm>
            <a:off x="1945308" y="5954896"/>
            <a:ext cx="1904396" cy="384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Бульдозеры на 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337 999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Рисунок 28" descr="Изображение выглядит как трактор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854744-8060-08C0-1AFF-84E886DD61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49" y="5308293"/>
            <a:ext cx="756452" cy="75645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ное средство, Наземный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E25DE44A-3D48-A8A8-8393-19189638F8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20" y="1269099"/>
            <a:ext cx="913708" cy="9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162" y="-171759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1527" y="461172"/>
            <a:ext cx="5536517" cy="279807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1</a:t>
            </a:r>
            <a:r>
              <a:rPr lang="ru-RU" sz="900" dirty="0">
                <a:latin typeface="Century Gothic" panose="020B0502020202020204" pitchFamily="34" charset="0"/>
              </a:rPr>
              <a:t>) Алматы – город предпринимательской инициативы и частного капитала. Крупнейший город Казахстана, где живет 10% населения и формируется 20% ВВП страны, более 23% поступлений в бюджет. В городе сосредоточено 62% кредитного портфеля банков, 38% </a:t>
            </a:r>
            <a:r>
              <a:rPr lang="ru-RU" sz="900" dirty="0" err="1">
                <a:latin typeface="Century Gothic" panose="020B0502020202020204" pitchFamily="34" charset="0"/>
              </a:rPr>
              <a:t>внутристрановой</a:t>
            </a:r>
            <a:r>
              <a:rPr lang="ru-RU" sz="900" dirty="0">
                <a:latin typeface="Century Gothic" panose="020B0502020202020204" pitchFamily="34" charset="0"/>
              </a:rPr>
              <a:t> и 17% внешней торговли страны. Развит малый и средний бизнес, на который приходится 40% ВРП, 63% налогов, более 600 тыс. рабочих мест. Всемирный Банк признает условия для ведения бизнеса в Алматы лучшими по Казахстану. По Алматы определяется место Казахстана в глобальном рейтинге </a:t>
            </a:r>
            <a:r>
              <a:rPr lang="ru-RU" sz="900" dirty="0" err="1">
                <a:latin typeface="Century Gothic" panose="020B0502020202020204" pitchFamily="34" charset="0"/>
              </a:rPr>
              <a:t>Doing</a:t>
            </a:r>
            <a:r>
              <a:rPr lang="ru-RU" sz="900" dirty="0">
                <a:latin typeface="Century Gothic" panose="020B0502020202020204" pitchFamily="34" charset="0"/>
              </a:rPr>
              <a:t> Business, и в 2019 г. страна вышла на 25 позицию среди 190 государств;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900" dirty="0">
                <a:latin typeface="Century Gothic" panose="020B0502020202020204" pitchFamily="34" charset="0"/>
              </a:rPr>
              <a:t>2) Высокий уровень жизни в сравнении с регионами страны. По ВРП на душу населения (6,7 млн. тенге/чел.) Алматы занимает 2-е место в стране после Атырауской области, по ожидаемой продолжительности жизни (75,5 лет) уступает только городу Астана;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3) </a:t>
            </a:r>
            <a:r>
              <a:rPr lang="ru-RU" sz="900" dirty="0">
                <a:latin typeface="Century Gothic" panose="020B0502020202020204" pitchFamily="34" charset="0"/>
              </a:rPr>
              <a:t>Природно-климатическое разнообразие и наличие уникальных объектов туристического интереса. Горные массивы с пиками более 4 тыс. м высотой, природные парки с редкой флорой и фауной, памятники истории и архитектуры (сакские курганы, здания в стиле конструктивизма и советского модернизма), объекты </a:t>
            </a:r>
            <a:r>
              <a:rPr lang="ru-RU" sz="900" dirty="0" err="1">
                <a:latin typeface="Century Gothic" panose="020B0502020202020204" pitchFamily="34" charset="0"/>
              </a:rPr>
              <a:t>спортивнорекреационной</a:t>
            </a:r>
            <a:r>
              <a:rPr lang="ru-RU" sz="900" dirty="0">
                <a:latin typeface="Century Gothic" panose="020B0502020202020204" pitchFamily="34" charset="0"/>
              </a:rPr>
              <a:t> инфраструктуры (Медеу, </a:t>
            </a:r>
            <a:r>
              <a:rPr lang="ru-RU" sz="900" dirty="0" err="1">
                <a:latin typeface="Century Gothic" panose="020B0502020202020204" pitchFamily="34" charset="0"/>
              </a:rPr>
              <a:t>Шымбұлақ</a:t>
            </a:r>
            <a:r>
              <a:rPr lang="ru-RU" sz="900" dirty="0">
                <a:latin typeface="Century Gothic" panose="020B0502020202020204" pitchFamily="34" charset="0"/>
              </a:rPr>
              <a:t>, </a:t>
            </a:r>
            <a:r>
              <a:rPr lang="ru-RU" sz="900" dirty="0" err="1">
                <a:latin typeface="Century Gothic" panose="020B0502020202020204" pitchFamily="34" charset="0"/>
              </a:rPr>
              <a:t>Көк-Төбе</a:t>
            </a:r>
            <a:r>
              <a:rPr lang="ru-RU" sz="900" dirty="0">
                <a:latin typeface="Century Gothic" panose="020B0502020202020204" pitchFamily="34" charset="0"/>
              </a:rPr>
              <a:t> и др.), одна из 2-х зон казино Казахстана рядом с городом – способствуют развитию эко-, этно-, спортивного, игорного туризма и индустрии гостеприимства. 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1707" y="3516893"/>
            <a:ext cx="5442344" cy="3110274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1)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Становление в качестве международного политического и событийного центра для Центральной Азии. Город имеет географически удобное расположение и хорошо развитую инфраструктуру для проведения мероприятий широкого масштаба. Отели международного класса, конгресс-центры и спортивные объекты большой площади являются существенным сравнительным преимуществом города; 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2) Развитие креативной экономики. В Алматы базируется более 44% всех предприятий креативных индустрий Казахстана (почти 8 тыс. предприятий рекламы, архитектуры, дизайна, программирования, моды, театра, кино, музыки и т.д.). Алматы имеет все возможности стать центром креативной экономики и инновационных производств всего Центрально-Азиатского региона;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3)</a:t>
            </a:r>
            <a:r>
              <a:rPr lang="en-US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В центре внимания – человек. Изучение мирового опыта показывает, что успешные города – человеко-</a:t>
            </a:r>
            <a:r>
              <a:rPr lang="ru-RU" sz="10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центричны</a:t>
            </a:r>
            <a:r>
              <a:rPr lang="ru-RU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, т.е. ставят превыше всего интересы граждан. Диалог с общественностью может повысить эффективность определения ключевых проблем развития, увеличить перечень возможных решений и скоординировать работу местных органов управления и жителей города с целью его развития.</a:t>
            </a:r>
            <a:r>
              <a:rPr lang="ru-RU" sz="1000" dirty="0"/>
              <a:t> </a:t>
            </a:r>
            <a:endParaRPr lang="ru-RU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188171" y="3455549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250870" y="1062810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6485840" y="3481323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6465359" y="1101211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6998843" y="457201"/>
            <a:ext cx="5013048" cy="214678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000" b="1" dirty="0">
                <a:latin typeface="Century Gothic" panose="020B0502020202020204" pitchFamily="34" charset="0"/>
              </a:rPr>
              <a:t>Уровень развития городского транспорта не соответствует потребностям города. </a:t>
            </a:r>
            <a:r>
              <a:rPr lang="ru-RU" sz="1000" dirty="0">
                <a:latin typeface="Century Gothic" panose="020B0502020202020204" pitchFamily="34" charset="0"/>
              </a:rPr>
              <a:t>Росту автомобилизации способствовали умеренные цены на топливо, расширение дорожной инфраструктуры со строительством развязок и скоростных участков, а также неудовлетворительная работа и неразвитость общественного транспорта. В Алматы с населением 1,9 млн. чел. ежедневно совершается порядка 1,2 млн. поездок на общественном транспорте, включая метро. Для сравнения, в Москве на ОТ совершается в 12 раз больше поездок, при населении лишь в 6,8 раз больше алматинского. Избыток автомобилей ведет к повышению уровня загрязнения воздуха и возникновению заторов.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98843" y="3390681"/>
            <a:ext cx="5030364" cy="255744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1) </a:t>
            </a:r>
            <a:r>
              <a:rPr lang="ru-RU" sz="1000" b="1" dirty="0">
                <a:latin typeface="Century Gothic" panose="020B0502020202020204" pitchFamily="34" charset="0"/>
              </a:rPr>
              <a:t>Миграционный приток и кризис урбанизации. </a:t>
            </a:r>
            <a:r>
              <a:rPr lang="ru-RU" sz="1000" dirty="0">
                <a:latin typeface="Century Gothic" panose="020B0502020202020204" pitchFamily="34" charset="0"/>
              </a:rPr>
              <a:t>Население города и пригородов быстро растет. 30 лет назад алматинцев было чуть больше 1 млн. Сейчас – почти 1,9 млн. К 2030 г. число горожан может достичь 2,5-3 млн. Ежегодно население города растет более чем на 50 тыс. человек. Из них 60% – за счет миграции. Это ведёт к перегрузке всей социальной, инженерной, транспортной инфраструктуры города. Оценочно, более 80% алматинцев без своего жилья не могут себе позволить квартиру в ипотеку, поэтому вынуждены жить в съемном жилье либо строить/приобретать недорогой индивидуальный дом. С 2012 года число многоквартирных домов в Алматы увеличилось на 13,6% до 26,7 тыс. (число квартир в них – на 55,2 тыс. до 513,3 тыс.), а ИЖС – более чем в 2 раза (на 70,9 тыс. до 130,1 тыс.). Возрастает риск неконтролируемой субурбанизации с расползанием города и ростом расходов на инфраструктуру.</a:t>
            </a:r>
            <a:endParaRPr lang="en-US" sz="10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8186" y="1519373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03821" y="3971681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62498" y="1563819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82978" y="396628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627167"/>
            <a:ext cx="4119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Стратегия развития города Алматы до 2050 года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1559</Words>
  <Application>Microsoft Office PowerPoint</Application>
  <PresentationFormat>Широкоэкранный</PresentationFormat>
  <Paragraphs>146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Calibri</vt:lpstr>
      <vt:lpstr>Century Gothic</vt:lpstr>
      <vt:lpstr>Тема Office</vt:lpstr>
      <vt:lpstr>Презентация PowerPoint</vt:lpstr>
      <vt:lpstr>г. Алматы</vt:lpstr>
      <vt:lpstr>Статистика вклада г. Астана в экономику страны</vt:lpstr>
      <vt:lpstr>Статистика занятости населения г. Алматы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Эльдана Канцерова</dc:creator>
  <cp:lastModifiedBy>Алдияр Касымбек</cp:lastModifiedBy>
  <cp:revision>115</cp:revision>
  <dcterms:created xsi:type="dcterms:W3CDTF">2024-08-06T06:16:03Z</dcterms:created>
  <dcterms:modified xsi:type="dcterms:W3CDTF">2024-12-18T09:36:06Z</dcterms:modified>
</cp:coreProperties>
</file>