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8" r:id="rId6"/>
    <p:sldId id="262" r:id="rId7"/>
    <p:sldId id="269" r:id="rId8"/>
    <p:sldId id="264" r:id="rId9"/>
    <p:sldId id="257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9;&#1090;&#1072;&#1085;&#1072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9;&#1090;&#1072;&#1085;&#1072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9;&#1090;&#1072;&#1085;&#1072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9;&#1090;&#1072;&#1085;&#1072;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9;&#1090;&#1072;&#1085;&#1072;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5A7-4708-AEC9-2F5C124CC76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9E-4BE8-871A-6E2CCF17C08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15-4499-92A8-5A4A03BB2AF6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F4F-4C41-9D2D-B5CD1CA18A04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A7-4708-AEC9-2F5C124CC76E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9E-4BE8-871A-6E2CCF17C08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15-4499-92A8-5A4A03BB2AF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F4F-4C41-9D2D-B5CD1CA18A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C36-4EFC-BCEB-1FCE1ADA4A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2E-4CE5-BF7A-C2150084154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A-418C-8C99-08D6A3BAB463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364-4F26-B32E-9F2B8CE7FF1D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36-4EFC-BCEB-1FCE1ADA4A0F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2E-4CE5-BF7A-C2150084154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7A-418C-8C99-08D6A3BAB46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364-4F26-B32E-9F2B8CE7FF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A-428A-A698-ED28BE5722EF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5-405A-B260-75BB332E3694}"/>
              </c:ext>
            </c:extLst>
          </c:dPt>
          <c:dLbls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75-405A-B260-75BB332E3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СКО</c:v>
                </c:pt>
                <c:pt idx="2">
                  <c:v>Жамбылская</c:v>
                </c:pt>
                <c:pt idx="3">
                  <c:v>ВКО</c:v>
                </c:pt>
                <c:pt idx="4">
                  <c:v>Жетісу</c:v>
                </c:pt>
                <c:pt idx="5">
                  <c:v>Ұлытау</c:v>
                </c:pt>
                <c:pt idx="6">
                  <c:v>Кызылординская</c:v>
                </c:pt>
                <c:pt idx="7">
                  <c:v>Костанайская</c:v>
                </c:pt>
                <c:pt idx="8">
                  <c:v>Абай</c:v>
                </c:pt>
                <c:pt idx="9">
                  <c:v>Акмолинская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91.860145000000003</c:v>
                </c:pt>
                <c:pt idx="2">
                  <c:v>119.35994700000001</c:v>
                </c:pt>
                <c:pt idx="3">
                  <c:v>126.932434</c:v>
                </c:pt>
                <c:pt idx="4">
                  <c:v>139.961624</c:v>
                </c:pt>
                <c:pt idx="5">
                  <c:v>140.00418100000002</c:v>
                </c:pt>
                <c:pt idx="6">
                  <c:v>157.874515</c:v>
                </c:pt>
                <c:pt idx="7">
                  <c:v>191.402896</c:v>
                </c:pt>
                <c:pt idx="8">
                  <c:v>192.55451600000001</c:v>
                </c:pt>
                <c:pt idx="9">
                  <c:v>224.79990799999999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A-428A-A698-ED28BE572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8506368"/>
        <c:axId val="1708520768"/>
      </c:barChart>
      <c:catAx>
        <c:axId val="1708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08520768"/>
        <c:crosses val="autoZero"/>
        <c:auto val="1"/>
        <c:lblAlgn val="ctr"/>
        <c:lblOffset val="100"/>
        <c:tickLblSkip val="1"/>
        <c:noMultiLvlLbl val="0"/>
      </c:catAx>
      <c:valAx>
        <c:axId val="170852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085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Лист2!$B$48</c:f>
              <c:strCache>
                <c:ptCount val="1"/>
                <c:pt idx="0">
                  <c:v>Рабочая сила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Лист2!$C$47:$E$47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Лист2!$C$48:$E$48</c:f>
              <c:numCache>
                <c:formatCode>_-* #\ ##0_-;\-* #\ ##0_-;_-* "-"??_-;_-@_-</c:formatCode>
                <c:ptCount val="3"/>
                <c:pt idx="0">
                  <c:v>716981</c:v>
                </c:pt>
                <c:pt idx="1">
                  <c:v>689901</c:v>
                </c:pt>
                <c:pt idx="2">
                  <c:v>655450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D-4E22-A8CB-C49DF7961888}"/>
            </c:ext>
          </c:extLst>
        </c:ser>
        <c:ser>
          <c:idx val="1"/>
          <c:order val="1"/>
          <c:tx>
            <c:strRef>
              <c:f>Лист2!$B$49</c:f>
              <c:strCache>
                <c:ptCount val="1"/>
                <c:pt idx="0">
                  <c:v>Нерабочая сила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Лист2!$C$47:$E$47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Лист2!$C$49:$E$49</c:f>
              <c:numCache>
                <c:formatCode>_-* #\ ##0_-;\-* #\ ##0_-;_-* "-"??_-;_-@_-</c:formatCode>
                <c:ptCount val="3"/>
                <c:pt idx="0">
                  <c:v>299198</c:v>
                </c:pt>
                <c:pt idx="1">
                  <c:v>272000</c:v>
                </c:pt>
                <c:pt idx="2">
                  <c:v>259997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D-4E22-A8CB-C49DF7961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2514415"/>
        <c:axId val="992514895"/>
      </c:barChart>
      <c:catAx>
        <c:axId val="99251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992514895"/>
        <c:crosses val="autoZero"/>
        <c:auto val="1"/>
        <c:lblAlgn val="ctr"/>
        <c:lblOffset val="100"/>
        <c:noMultiLvlLbl val="0"/>
      </c:catAx>
      <c:valAx>
        <c:axId val="99251489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99251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Лист2!$B$53</c:f>
              <c:strCache>
                <c:ptCount val="1"/>
                <c:pt idx="0">
                  <c:v>Занятые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Лист2!$C$52:$E$52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Лист2!$C$53:$E$53</c:f>
              <c:numCache>
                <c:formatCode>_-* #\ ##0_-;\-* #\ ##0_-;_-* "-"??_-;_-@_-</c:formatCode>
                <c:ptCount val="3"/>
                <c:pt idx="0">
                  <c:v>685770</c:v>
                </c:pt>
                <c:pt idx="1">
                  <c:v>658663</c:v>
                </c:pt>
                <c:pt idx="2">
                  <c:v>625512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F-40E0-867E-73633608422D}"/>
            </c:ext>
          </c:extLst>
        </c:ser>
        <c:ser>
          <c:idx val="1"/>
          <c:order val="1"/>
          <c:tx>
            <c:strRef>
              <c:f>Лист2!$B$54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Лист2!$C$52:$E$52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Лист2!$C$54:$E$54</c:f>
              <c:numCache>
                <c:formatCode>_-* #\ ##0_-;\-* #\ ##0_-;_-* "-"??_-;_-@_-</c:formatCode>
                <c:ptCount val="3"/>
                <c:pt idx="0">
                  <c:v>31211</c:v>
                </c:pt>
                <c:pt idx="1">
                  <c:v>31238</c:v>
                </c:pt>
                <c:pt idx="2">
                  <c:v>29938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F-40E0-867E-736336084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9701039"/>
        <c:axId val="1789705359"/>
      </c:barChart>
      <c:catAx>
        <c:axId val="178970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89705359"/>
        <c:crosses val="autoZero"/>
        <c:auto val="1"/>
        <c:lblAlgn val="ctr"/>
        <c:lblOffset val="100"/>
        <c:noMultiLvlLbl val="0"/>
      </c:catAx>
      <c:valAx>
        <c:axId val="178970535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78970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Лист2!$B$58</c:f>
              <c:strCache>
                <c:ptCount val="1"/>
                <c:pt idx="0">
                  <c:v>Наемные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Лист2!$C$57:$E$57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Лист2!$C$58:$E$58</c:f>
              <c:numCache>
                <c:formatCode>_-* #\ ##0_-;\-* #\ ##0_-;_-* "-"??_-;_-@_-</c:formatCode>
                <c:ptCount val="3"/>
                <c:pt idx="0">
                  <c:v>579818</c:v>
                </c:pt>
                <c:pt idx="1">
                  <c:v>578996</c:v>
                </c:pt>
                <c:pt idx="2">
                  <c:v>549579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9-428E-8565-E49253331EED}"/>
            </c:ext>
          </c:extLst>
        </c:ser>
        <c:ser>
          <c:idx val="1"/>
          <c:order val="1"/>
          <c:tx>
            <c:strRef>
              <c:f>Лист2!$B$59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Лист2!$C$57:$E$57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Лист2!$C$59:$E$59</c:f>
              <c:numCache>
                <c:formatCode>_-* #\ ##0_-;\-* #\ ##0_-;_-* "-"??_-;_-@_-</c:formatCode>
                <c:ptCount val="3"/>
                <c:pt idx="0">
                  <c:v>105952</c:v>
                </c:pt>
                <c:pt idx="1">
                  <c:v>79667</c:v>
                </c:pt>
                <c:pt idx="2">
                  <c:v>75933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9-428E-8565-E49253331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8994559"/>
        <c:axId val="1328993599"/>
      </c:barChart>
      <c:catAx>
        <c:axId val="132899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28993599"/>
        <c:crosses val="autoZero"/>
        <c:auto val="1"/>
        <c:lblAlgn val="ctr"/>
        <c:lblOffset val="100"/>
        <c:noMultiLvlLbl val="0"/>
      </c:catAx>
      <c:valAx>
        <c:axId val="132899359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32899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Астана!$B$2:$B$19</c:f>
              <c:strCache>
                <c:ptCount val="18"/>
                <c:pt idx="0">
                  <c:v>Водоснабжение</c:v>
                </c:pt>
                <c:pt idx="1">
                  <c:v>Электроснабжение</c:v>
                </c:pt>
                <c:pt idx="2">
                  <c:v>Финансовая и страховая деятельность</c:v>
                </c:pt>
                <c:pt idx="3">
                  <c:v>Горнодобывающая промышленность</c:v>
                </c:pt>
                <c:pt idx="4">
                  <c:v>Сельское хозяйство</c:v>
                </c:pt>
                <c:pt idx="5">
                  <c:v>Медицина</c:v>
                </c:pt>
                <c:pt idx="6">
                  <c:v>Искусство, развлечения и отдых</c:v>
                </c:pt>
                <c:pt idx="7">
                  <c:v>Услуги по проживанию и питанию</c:v>
                </c:pt>
                <c:pt idx="8">
                  <c:v>Информация и связь</c:v>
                </c:pt>
                <c:pt idx="9">
                  <c:v>Образование</c:v>
                </c:pt>
                <c:pt idx="10">
                  <c:v>Адм.обслуживание</c:v>
                </c:pt>
                <c:pt idx="11">
                  <c:v>Проф., научная и тех. деятельность</c:v>
                </c:pt>
                <c:pt idx="12">
                  <c:v>Обрабатывающая промышленность</c:v>
                </c:pt>
                <c:pt idx="13">
                  <c:v>Транспорт и складирование</c:v>
                </c:pt>
                <c:pt idx="14">
                  <c:v>Операции с недвижимым имуществом</c:v>
                </c:pt>
                <c:pt idx="15">
                  <c:v>Строительство</c:v>
                </c:pt>
                <c:pt idx="16">
                  <c:v>Прочие виды услуг</c:v>
                </c:pt>
                <c:pt idx="17">
                  <c:v>Торговля</c:v>
                </c:pt>
              </c:strCache>
            </c:strRef>
          </c:cat>
          <c:val>
            <c:numRef>
              <c:f>Астана!$C$2:$C$19</c:f>
              <c:numCache>
                <c:formatCode>_-* #\ ##0_-;\-* #\ ##0_-;_-* "-"??_-;_-@_-</c:formatCode>
                <c:ptCount val="18"/>
                <c:pt idx="0">
                  <c:v>305</c:v>
                </c:pt>
                <c:pt idx="1">
                  <c:v>342</c:v>
                </c:pt>
                <c:pt idx="2">
                  <c:v>746</c:v>
                </c:pt>
                <c:pt idx="3">
                  <c:v>758</c:v>
                </c:pt>
                <c:pt idx="4">
                  <c:v>2749</c:v>
                </c:pt>
                <c:pt idx="5">
                  <c:v>3025</c:v>
                </c:pt>
                <c:pt idx="6">
                  <c:v>3439</c:v>
                </c:pt>
                <c:pt idx="7">
                  <c:v>7670</c:v>
                </c:pt>
                <c:pt idx="8">
                  <c:v>7954</c:v>
                </c:pt>
                <c:pt idx="9">
                  <c:v>7989</c:v>
                </c:pt>
                <c:pt idx="10">
                  <c:v>10355</c:v>
                </c:pt>
                <c:pt idx="11">
                  <c:v>11164</c:v>
                </c:pt>
                <c:pt idx="12">
                  <c:v>11235</c:v>
                </c:pt>
                <c:pt idx="13">
                  <c:v>16621</c:v>
                </c:pt>
                <c:pt idx="14">
                  <c:v>17380</c:v>
                </c:pt>
                <c:pt idx="15">
                  <c:v>22317</c:v>
                </c:pt>
                <c:pt idx="16">
                  <c:v>36947</c:v>
                </c:pt>
                <c:pt idx="17">
                  <c:v>83200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3-4EA7-BF5A-B259FD59D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7285455"/>
        <c:axId val="1647288815"/>
      </c:barChart>
      <c:catAx>
        <c:axId val="1647285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47288815"/>
        <c:crosses val="autoZero"/>
        <c:auto val="1"/>
        <c:lblAlgn val="ctr"/>
        <c:lblOffset val="100"/>
        <c:tickLblSkip val="1"/>
        <c:noMultiLvlLbl val="0"/>
      </c:catAx>
      <c:valAx>
        <c:axId val="1647288815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64728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Астана!$B$33:$B$38</c:f>
              <c:strCache>
                <c:ptCount val="6"/>
                <c:pt idx="0">
                  <c:v>Обрабатывающая промышленность</c:v>
                </c:pt>
                <c:pt idx="1">
                  <c:v>Транспорт и складирование</c:v>
                </c:pt>
                <c:pt idx="2">
                  <c:v>Операции с недвижимым имуществом</c:v>
                </c:pt>
                <c:pt idx="3">
                  <c:v>Строительство</c:v>
                </c:pt>
                <c:pt idx="4">
                  <c:v>Прочие виды услуг</c:v>
                </c:pt>
                <c:pt idx="5">
                  <c:v>Торговля</c:v>
                </c:pt>
              </c:strCache>
            </c:strRef>
          </c:cat>
          <c:val>
            <c:numRef>
              <c:f>Астана!$C$33:$C$38</c:f>
              <c:numCache>
                <c:formatCode>_-* #\ ##0_-;\-* #\ ##0_-;_-* "-"??_-;_-@_-</c:formatCode>
                <c:ptCount val="6"/>
                <c:pt idx="0">
                  <c:v>11235</c:v>
                </c:pt>
                <c:pt idx="1">
                  <c:v>16621</c:v>
                </c:pt>
                <c:pt idx="2">
                  <c:v>17380</c:v>
                </c:pt>
                <c:pt idx="3">
                  <c:v>22317</c:v>
                </c:pt>
                <c:pt idx="4">
                  <c:v>36947</c:v>
                </c:pt>
                <c:pt idx="5">
                  <c:v>83200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A-4C8A-AE1A-8F2A547EA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1548127"/>
        <c:axId val="800079263"/>
      </c:barChart>
      <c:catAx>
        <c:axId val="801548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00079263"/>
        <c:crosses val="autoZero"/>
        <c:auto val="1"/>
        <c:lblAlgn val="ctr"/>
        <c:lblOffset val="100"/>
        <c:noMultiLvlLbl val="0"/>
      </c:catAx>
      <c:valAx>
        <c:axId val="800079263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80154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DAAE-E813-42F6-B2EA-2E204090E152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2F52-EA29-43A1-A512-64D3394007D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84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72F52-EA29-43A1-A512-64D3394007DB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258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18E6-8C62-77F7-4065-9E16EAA5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5B4336-3CC6-B821-272C-F4DF8BB5C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22F4-B874-A51F-7F4D-65D5EDC0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2E69E-A131-1A5F-5B7A-AF3417CC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908CF-5974-03DC-0543-5071D44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92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F4E29-5F76-BE19-CE6E-C0BCE75D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75950-5ED9-D2DA-7007-F3F07726F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6CA8D-EF84-B84C-AF0B-A9FC5133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B264F-303F-B3B7-D27E-4292D157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4E19A-15ED-52F5-D1C3-281DBADA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9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1C6032-AD92-F1D9-1FFC-4BC1091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524D67-0DD6-C477-1568-B95F5F91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125EF-FB01-9D35-1EFE-4A03172E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15AD-8F20-EAE1-EA1E-8B8E28A4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863FE-567B-8C92-5611-527ECC24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59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1D4ED-733D-267D-E659-9148576B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A30DA-CBCE-ACB6-AB0A-18C67FAF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62141-D425-FD67-89F7-9FEA612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4AD8E-EC3E-DC79-65BB-90C5AB23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F4079-0A31-DDA8-5F95-FECEA60C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21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592A7-D5B4-7A72-B52B-39AD3E1B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25E37-7AEF-4E54-C950-DC5C28FA4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E8F4C-1219-C6DC-E817-838511A1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B3844-0394-73C1-95A7-F5CF6057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D18A5-8B76-FC2D-3BB9-2D5B0EEB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37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58B6-755D-C154-6097-89B6AA87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50610-EAA7-FAF6-EDE2-EA9AECDC8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F8B31-2549-D2FD-03E7-CC8D96BCD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88479-F42E-E524-7D69-CBF0410E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C34F5-DF3A-66E2-D3E4-597067DB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4C9B9-4E1B-BF34-E32B-DBE9F3FA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709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11FE8-CA80-F951-6FB9-67D0F3A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3E76E-EFB9-6CA0-4999-6D8F65BE7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C12CC-2AF9-596A-B325-E602202D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4D6690-D2A7-E297-4260-DA1AED4D6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BF250B-9276-3F4C-8882-CC0E14C6B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4B44BB-264E-2E5A-BE25-6A5B122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F46531-65F1-5CDE-8D21-01EA2BFF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1915E-FB70-9DB6-C9ED-FB7B2D65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48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2237-3DA0-9A2C-37FA-29C21D4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A2F52-7E06-F0E2-20B7-56D75AE8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37955F-A2C6-1309-EEA7-E3A64A0D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C5A7FA-77EA-3407-B8CC-1CA44BD3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51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E92B9E-9A7C-5684-B0FF-7566FC45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1A5AE5-F059-B2E2-5A9F-DB9CBB31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788856-A0BA-BEFF-586C-888AEC41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6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4CDD1-35E7-A797-34AC-60CFD00B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7CE08-0AA9-40F0-D9C9-1F85B23E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2A9390-98BC-DD88-5A97-47B86156A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E2797-37E8-AF8A-957C-3CB2309C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6290-8970-A946-2EFD-AEAF6E5D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62D64-AE53-E909-840D-B28C950F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2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2C638-BD6B-DEDC-BC0D-AD4744E6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6E57E3-97D7-DD52-A862-6075C135F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6F31A6-FAA6-AE2E-ECE7-613A3C84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43569-99CE-DF0B-22F6-56C0854D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76AAA9-F4B7-5183-4024-ECA32132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F784B-534F-99FE-48DD-2361D850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288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C49A7-80D2-48C1-3CD9-32DEE6C9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161AC-0713-F5FE-F93C-26153E96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19C33-BACA-E0E2-6BE1-041573B2E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69DE3-46AC-86A8-C077-D27B4754E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DBB96-233A-27A4-D515-700FD587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17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hyperlink" Target="https://www.stat.gov.kz/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</a:t>
            </a:r>
            <a:r>
              <a:rPr lang="kk-K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kk-K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Астана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Декабрь 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2150323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г. Астана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2457" y="1166048"/>
                  <a:ext cx="2352676" cy="1562099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4124" y="1867205"/>
              <a:ext cx="452168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3728" y="1601020"/>
              <a:ext cx="452168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H="1" flipV="1">
            <a:off x="3736791" y="3647556"/>
            <a:ext cx="705246" cy="113242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200985" y="1254633"/>
            <a:ext cx="5631894" cy="203012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Астана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Астана – столица и административно-политический центр Республики Казахстан.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Город расположен в северной части страны. Удобное расположение в центре Евразийского континента делает столицу Казахстана выгодным транспортным, коммуникационным и логистическим центром.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8A514668-D129-462E-846D-62391293E1F8}"/>
              </a:ext>
            </a:extLst>
          </p:cNvPr>
          <p:cNvSpPr txBox="1">
            <a:spLocks/>
          </p:cNvSpPr>
          <p:nvPr/>
        </p:nvSpPr>
        <p:spPr>
          <a:xfrm>
            <a:off x="445314" y="4836959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1 511 807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en-US" sz="1400" b="1" dirty="0">
                <a:latin typeface="Century Gothic" panose="020B0502020202020204" pitchFamily="34" charset="0"/>
              </a:rPr>
              <a:t>7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en-US" sz="1400" b="1" dirty="0">
                <a:latin typeface="Century Gothic" panose="020B0502020202020204" pitchFamily="34" charset="0"/>
              </a:rPr>
              <a:t>5</a:t>
            </a:r>
            <a:r>
              <a:rPr lang="ru-RU" sz="1400" b="1" dirty="0">
                <a:latin typeface="Century Gothic" panose="020B0502020202020204" pitchFamily="34" charset="0"/>
              </a:rPr>
              <a:t>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</a:t>
            </a:r>
            <a:r>
              <a:rPr lang="ru-RU" sz="1400">
                <a:latin typeface="Century Gothic" panose="020B0502020202020204" pitchFamily="34" charset="0"/>
              </a:rPr>
              <a:t>– </a:t>
            </a:r>
            <a:r>
              <a:rPr lang="ru-RU" sz="1400" b="1">
                <a:solidFill>
                  <a:srgbClr val="C00000"/>
                </a:solidFill>
                <a:latin typeface="Century Gothic" panose="020B0502020202020204" pitchFamily="34" charset="0"/>
              </a:rPr>
              <a:t>797,3 км²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0,03 %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от обще</a:t>
            </a:r>
            <a:r>
              <a:rPr lang="kk-KZ" sz="1400" dirty="0">
                <a:latin typeface="Century Gothic" panose="020B0502020202020204" pitchFamily="34" charset="0"/>
              </a:rPr>
              <a:t>й </a:t>
            </a:r>
            <a:r>
              <a:rPr lang="ru-RU" sz="1400" dirty="0">
                <a:latin typeface="Century Gothic" panose="020B0502020202020204" pitchFamily="34" charset="0"/>
              </a:rPr>
              <a:t>площади РК);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244 196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11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9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kk-KZ" sz="1400" b="1" dirty="0">
                <a:latin typeface="Century Gothic" panose="020B0502020202020204" pitchFamily="34" charset="0"/>
              </a:rPr>
              <a:t>2</a:t>
            </a:r>
            <a:r>
              <a:rPr lang="ru-RU" sz="1400" b="1" dirty="0">
                <a:latin typeface="Century Gothic" panose="020B0502020202020204" pitchFamily="34" charset="0"/>
              </a:rPr>
              <a:t>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– 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508 567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11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9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 74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2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3 932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19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7%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</a:t>
            </a:r>
            <a:r>
              <a:rPr lang="ru-KZ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72,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5766" y="-19894"/>
            <a:ext cx="8787874" cy="588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Статистика вклада г. Астана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г. Астана составил</a:t>
            </a:r>
            <a:r>
              <a:rPr lang="ru-KZ" sz="1100" i="1" dirty="0">
                <a:latin typeface="Century Gothic" panose="020B0502020202020204" pitchFamily="34" charset="0"/>
              </a:rPr>
              <a:t> </a:t>
            </a:r>
            <a:r>
              <a:rPr lang="ru-RU" sz="1100" b="1" i="1" dirty="0">
                <a:latin typeface="Century Gothic" panose="020B0502020202020204" pitchFamily="34" charset="0"/>
              </a:rPr>
              <a:t>2 648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г. Астана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2 073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</a:t>
            </a:r>
            <a:r>
              <a:rPr lang="ru-KZ" sz="1100" i="1" dirty="0">
                <a:latin typeface="Century Gothic" panose="020B0502020202020204" pitchFamily="34" charset="0"/>
              </a:rPr>
              <a:t> </a:t>
            </a:r>
            <a:r>
              <a:rPr lang="ru-RU" sz="1100" b="1" i="1" dirty="0">
                <a:latin typeface="Century Gothic" panose="020B0502020202020204" pitchFamily="34" charset="0"/>
              </a:rPr>
              <a:t>78%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0746" y="5145137"/>
            <a:ext cx="5941853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г. Астана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1 608,7 млрд </a:t>
            </a:r>
            <a:r>
              <a:rPr lang="ru-RU" sz="11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RU" sz="1100" b="1" i="1" dirty="0">
                <a:latin typeface="Century Gothic" panose="020B0502020202020204" pitchFamily="34" charset="0"/>
              </a:rPr>
              <a:t>17%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34354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25678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84D1-D8FE-E50E-617D-91DD45F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3</a:t>
            </a:fld>
            <a:endParaRPr lang="ru-KZ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377810"/>
              </p:ext>
            </p:extLst>
          </p:nvPr>
        </p:nvGraphicFramePr>
        <p:xfrm>
          <a:off x="8236981" y="1046341"/>
          <a:ext cx="395501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8761" y="167437"/>
            <a:ext cx="8519013" cy="588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Статистика занятости населения г. Астана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723" y="14129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2589" y="1412928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21899" y="1412927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639F7-B989-3DBF-3BA5-2EF6E83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4</a:t>
            </a:fld>
            <a:endParaRPr lang="ru-KZ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E9F252-4C26-B4E8-CCC7-3EEE58BD0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49674"/>
              </p:ext>
            </p:extLst>
          </p:nvPr>
        </p:nvGraphicFramePr>
        <p:xfrm>
          <a:off x="39463" y="1720704"/>
          <a:ext cx="38391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7D5A955-9CB1-553C-76A4-ADE6EB9C9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06198"/>
              </p:ext>
            </p:extLst>
          </p:nvPr>
        </p:nvGraphicFramePr>
        <p:xfrm>
          <a:off x="4176421" y="1720704"/>
          <a:ext cx="38391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C5DED6F-F47C-CD54-469B-156C71AB8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101753"/>
              </p:ext>
            </p:extLst>
          </p:nvPr>
        </p:nvGraphicFramePr>
        <p:xfrm>
          <a:off x="8134103" y="1720704"/>
          <a:ext cx="38391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484BC-789A-4A8F-99EF-7735549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7" y="117599"/>
            <a:ext cx="8024446" cy="6381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A7D92-FE25-4C4B-BE83-1F044CBD92C4}"/>
              </a:ext>
            </a:extLst>
          </p:cNvPr>
          <p:cNvSpPr/>
          <p:nvPr/>
        </p:nvSpPr>
        <p:spPr>
          <a:xfrm>
            <a:off x="7578546" y="2410760"/>
            <a:ext cx="4518204" cy="14563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kumimoji="0" lang="ru-RU" altLang="ru-RU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г. Астана</a:t>
            </a:r>
            <a:r>
              <a:rPr lang="ru-RU" altLang="ru-RU" sz="1400" b="1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34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83,2 тыс. ед.</a:t>
            </a:r>
            <a:endParaRPr lang="ru-KZ" sz="1200" b="1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15,1%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36,9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Строительство –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9,1%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22,3 тыс.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7B0F-BE93-42AA-8029-ED447DCF75D6}"/>
              </a:ext>
            </a:extLst>
          </p:cNvPr>
          <p:cNvSpPr txBox="1"/>
          <p:nvPr/>
        </p:nvSpPr>
        <p:spPr>
          <a:xfrm>
            <a:off x="7578546" y="1210431"/>
            <a:ext cx="431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244 196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субъектов МСБ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76DD59-CB09-2992-5AF1-DE03C5C7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110047" y="192817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64CA2-50A5-2771-A1E5-2A6D252DB87D}"/>
              </a:ext>
            </a:extLst>
          </p:cNvPr>
          <p:cNvSpPr txBox="1"/>
          <p:nvPr/>
        </p:nvSpPr>
        <p:spPr>
          <a:xfrm>
            <a:off x="228325" y="6438887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AC6CDA-58B0-10B1-28A2-B2D53CC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CC9A57F-FEC3-BBC7-BA75-20118318F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100591"/>
              </p:ext>
            </p:extLst>
          </p:nvPr>
        </p:nvGraphicFramePr>
        <p:xfrm>
          <a:off x="514350" y="1038218"/>
          <a:ext cx="6856836" cy="531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68" y="94208"/>
            <a:ext cx="8024446" cy="9009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1462395"/>
            <a:ext cx="556506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2327264"/>
            <a:ext cx="556506" cy="484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" y="4582332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" y="3001481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28995" y="1887182"/>
            <a:ext cx="70194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417892" y="2619971"/>
            <a:ext cx="247151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825489" y="3353882"/>
            <a:ext cx="3200094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676900" y="4111008"/>
            <a:ext cx="33544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581650" y="4800028"/>
            <a:ext cx="344966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486400" y="5534394"/>
            <a:ext cx="354491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4786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095573" y="6032185"/>
            <a:ext cx="9725305" cy="58908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г. Астана: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1 334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1" y="5247773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0087" y="171292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5 703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20740" y="243825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866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58387" y="317801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859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36648" y="3933690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322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58387" y="459640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1 035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44948" y="5348948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157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64497" y="1707786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53,2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64498" y="2445957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39,9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64497" y="316029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244,8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74566" y="3937121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7,3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07419" y="5359265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14,0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84772" y="4592540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38,6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A921B4-DD8C-6CCD-66FE-CDAE433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6</a:t>
            </a:fld>
            <a:endParaRPr lang="ru-KZ"/>
          </a:p>
        </p:txBody>
      </p:sp>
      <p:sp>
        <p:nvSpPr>
          <p:cNvPr id="7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9046102" y="6462980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9CB0B62-DA98-EE2F-3438-F10FE764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922642"/>
              </p:ext>
            </p:extLst>
          </p:nvPr>
        </p:nvGraphicFramePr>
        <p:xfrm>
          <a:off x="1012916" y="1370670"/>
          <a:ext cx="6652461" cy="467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6" name="Рисунок 15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21E28F3-A798-F3CE-A04A-76C43ACF66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9" y="3710324"/>
            <a:ext cx="637870" cy="6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Экспорт </a:t>
            </a:r>
            <a:r>
              <a:rPr lang="kk-KZ" sz="2400" b="1" dirty="0">
                <a:latin typeface="Century Gothic" panose="020B0502020202020204" pitchFamily="34" charset="0"/>
              </a:rPr>
              <a:t>г</a:t>
            </a:r>
            <a:r>
              <a:rPr lang="ru-RU" sz="2400" b="1" dirty="0">
                <a:latin typeface="Century Gothic" panose="020B0502020202020204" pitchFamily="34" charset="0"/>
              </a:rPr>
              <a:t>. Астана за </a:t>
            </a:r>
            <a:r>
              <a:rPr lang="en-US" sz="2400" b="1" dirty="0">
                <a:latin typeface="Century Gothic" panose="020B0502020202020204" pitchFamily="34" charset="0"/>
              </a:rPr>
              <a:t>9</a:t>
            </a:r>
            <a:r>
              <a:rPr lang="ru-RU" sz="2400" b="1" dirty="0">
                <a:latin typeface="Century Gothic" panose="020B0502020202020204" pitchFamily="34" charset="0"/>
              </a:rPr>
              <a:t>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9525333" y="5234808"/>
            <a:ext cx="2359231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Уран природный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385 122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3076869" y="1958197"/>
            <a:ext cx="1842480" cy="40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Масло подсолнечное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34 813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8707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413756" y="2381858"/>
            <a:ext cx="912728" cy="100327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333994" y="4360387"/>
            <a:ext cx="1761703" cy="155942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7697912" y="2178551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Хим.</a:t>
            </a:r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элементы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1 949 411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kk-KZ" b="1" dirty="0">
                <a:solidFill>
                  <a:srgbClr val="0070C0"/>
                </a:solidFill>
                <a:latin typeface="Century Gothic" panose="020B0502020202020204" pitchFamily="34" charset="0"/>
              </a:rPr>
              <a:t>7 945 105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530649"/>
            <a:ext cx="509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7419731" y="6518991"/>
            <a:ext cx="2359231" cy="2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и меслин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276 866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7418" y="6142133"/>
            <a:ext cx="29768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Ячмень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63 892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899" y="2712878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Электроэнергия на </a:t>
            </a:r>
            <a:r>
              <a:rPr lang="ru-RU" sz="800" b="1" dirty="0">
                <a:latin typeface="Century Gothic" panose="020B0502020202020204" pitchFamily="34" charset="0"/>
              </a:rPr>
              <a:t>39 284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6096000" y="4538422"/>
            <a:ext cx="3456" cy="11856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956510" y="3988807"/>
            <a:ext cx="1888744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Овощи бобовые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48 840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820999" y="2886841"/>
            <a:ext cx="2034893" cy="79915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5176070" y="1905270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Нефть и нефтепродукты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3 401 096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1B25FF-6701-6D83-4809-E35C7C27261A}"/>
              </a:ext>
            </a:extLst>
          </p:cNvPr>
          <p:cNvSpPr/>
          <p:nvPr/>
        </p:nvSpPr>
        <p:spPr>
          <a:xfrm>
            <a:off x="5193224" y="6465058"/>
            <a:ext cx="1834722" cy="34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Полимеры пропилена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64 989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9679751" y="3224869"/>
            <a:ext cx="1744153" cy="38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Газ природный 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928 864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4" descr="Мешок пшеницы ">
            <a:extLst>
              <a:ext uri="{FF2B5EF4-FFF2-40B4-BE49-F238E27FC236}">
                <a16:creationId xmlns:a16="http://schemas.microsoft.com/office/drawing/2014/main" id="{263F5AA5-0E9A-B2C4-C45B-F98F4906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67" y="5678923"/>
            <a:ext cx="912727" cy="9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3CAC324-901A-7CF2-1214-FBBC7F755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8" y="1267629"/>
            <a:ext cx="690568" cy="690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утылка, желтый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95FEEC9D-1D37-E26A-2526-24B6A16CD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93" y="1265436"/>
            <a:ext cx="755851" cy="755851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E943F8-CD4A-7031-33C9-A8EF097AE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89" y="1429238"/>
            <a:ext cx="707716" cy="70771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нимок экрана, искусство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8C9D4D57-65AC-45C3-0204-B681387E0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57" y="5720407"/>
            <a:ext cx="774088" cy="7740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дизайн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F31154B-F3A4-DA22-4878-5FE559DE2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56" y="1955028"/>
            <a:ext cx="755851" cy="75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горох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F3D519BE-878F-427E-6C58-A2BD27C742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07" y="3185623"/>
            <a:ext cx="843482" cy="8434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9AC204-45FD-312C-3271-56697007E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58" y="5384464"/>
            <a:ext cx="664476" cy="66447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рифт, число, символ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AC530E0-E0E1-F77B-0F19-F6707D0F5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90" y="4529419"/>
            <a:ext cx="664202" cy="66420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32EA5C6-55B5-9A32-977B-BE2FB499A7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221" y="2389103"/>
            <a:ext cx="794866" cy="7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4"/>
            <a:ext cx="9582391" cy="559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Century Gothic" panose="020B0502020202020204" pitchFamily="34" charset="0"/>
              </a:rPr>
              <a:t>Импорт</a:t>
            </a:r>
            <a:r>
              <a:rPr lang="ru-RU" sz="2400" b="1" dirty="0">
                <a:latin typeface="Century Gothic" panose="020B0502020202020204" pitchFamily="34" charset="0"/>
              </a:rPr>
              <a:t> г</a:t>
            </a:r>
            <a:r>
              <a:rPr lang="en-US" sz="2400" b="1" dirty="0">
                <a:latin typeface="Century Gothic" panose="020B0502020202020204" pitchFamily="34" charset="0"/>
              </a:rPr>
              <a:t>. </a:t>
            </a:r>
            <a:r>
              <a:rPr lang="kk-KZ" sz="2400" b="1" dirty="0">
                <a:latin typeface="Century Gothic" panose="020B0502020202020204" pitchFamily="34" charset="0"/>
              </a:rPr>
              <a:t>Астана</a:t>
            </a:r>
            <a:r>
              <a:rPr lang="ru-RU" sz="2400" b="1" dirty="0">
                <a:latin typeface="Century Gothic" panose="020B0502020202020204" pitchFamily="34" charset="0"/>
              </a:rPr>
              <a:t> за 9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6 549 </a:t>
            </a:r>
            <a:r>
              <a:rPr lang="kk-KZ" b="1" dirty="0">
                <a:solidFill>
                  <a:srgbClr val="0070C0"/>
                </a:solidFill>
                <a:latin typeface="Century Gothic" panose="020B0502020202020204" pitchFamily="34" charset="0"/>
              </a:rPr>
              <a:t>883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1435068" y="5946399"/>
            <a:ext cx="2368043" cy="3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Аппараты телефонной связи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100 367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557487" y="2800885"/>
            <a:ext cx="2461937" cy="22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Кровь человеческая или животных для терапевтических целей 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75 936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680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3770764" y="2193735"/>
            <a:ext cx="1555720" cy="11913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4CC607B-2CF5-4D6A-358C-A3EEEAF9F75A}"/>
              </a:ext>
            </a:extLst>
          </p:cNvPr>
          <p:cNvSpPr/>
          <p:nvPr/>
        </p:nvSpPr>
        <p:spPr>
          <a:xfrm>
            <a:off x="5235130" y="1967973"/>
            <a:ext cx="2085714" cy="30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Газ природный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373 391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0FC06B6-1439-9B69-555A-5BF8BBE650E7}"/>
              </a:ext>
            </a:extLst>
          </p:cNvPr>
          <p:cNvSpPr/>
          <p:nvPr/>
        </p:nvSpPr>
        <p:spPr>
          <a:xfrm>
            <a:off x="9338316" y="5285136"/>
            <a:ext cx="2600454" cy="22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Электроэнергия на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199 973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7483805" y="2015019"/>
            <a:ext cx="229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Уран на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244 500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096000" y="4625933"/>
            <a:ext cx="21785" cy="110775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7320845" y="6344145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Полуфабрикаты из железа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113 014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812205" y="3975657"/>
            <a:ext cx="1904396" cy="3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Двигатели и генераторы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85 906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19174" y="6506680"/>
            <a:ext cx="480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4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594015" y="3061568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Летательные аппараты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211 018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03F8BD-8516-27B2-6C3B-DDF032C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8</a:t>
            </a:fld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1CE7C6-330F-E200-2409-C36A7B8BD82C}"/>
              </a:ext>
            </a:extLst>
          </p:cNvPr>
          <p:cNvSpPr/>
          <p:nvPr/>
        </p:nvSpPr>
        <p:spPr>
          <a:xfrm>
            <a:off x="4842803" y="6554742"/>
            <a:ext cx="2359231" cy="2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Части ж/д транспорта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103 880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5CFE32-C319-FBC0-A798-9BF13F4CD217}"/>
              </a:ext>
            </a:extLst>
          </p:cNvPr>
          <p:cNvSpPr/>
          <p:nvPr/>
        </p:nvSpPr>
        <p:spPr>
          <a:xfrm>
            <a:off x="2084323" y="1986331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Автомобили на </a:t>
            </a:r>
            <a:r>
              <a:rPr lang="ru-RU" sz="800" b="1" dirty="0">
                <a:latin typeface="Century Gothic" panose="020B0502020202020204" pitchFamily="34" charset="0"/>
              </a:rPr>
              <a:t>64 840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pic>
        <p:nvPicPr>
          <p:cNvPr id="5" name="Рисунок 4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3FAA6-7A50-35A6-AEDD-2D1CF40DA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01" y="1244024"/>
            <a:ext cx="794866" cy="751171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число, символ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B4F9E9E-9D80-6C7E-BCB1-11E936712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99" y="1349689"/>
            <a:ext cx="664202" cy="6642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, Винт вертолета, вертолет, винтокрылый летательный аппарат&#10;&#10;Автоматически созданное описание">
            <a:extLst>
              <a:ext uri="{FF2B5EF4-FFF2-40B4-BE49-F238E27FC236}">
                <a16:creationId xmlns:a16="http://schemas.microsoft.com/office/drawing/2014/main" id="{CB9A3FF6-02CD-CFF9-89D8-F29F97A67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35" y="2477965"/>
            <a:ext cx="804065" cy="804065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дизайн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23FAA-39F2-3B7A-BA7C-150E31252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02" y="4463862"/>
            <a:ext cx="755851" cy="755851"/>
          </a:xfrm>
          <a:prstGeom prst="rect">
            <a:avLst/>
          </a:prstGeom>
        </p:spPr>
      </p:pic>
      <p:pic>
        <p:nvPicPr>
          <p:cNvPr id="10" name="Picture 14" descr="Чугун ">
            <a:extLst>
              <a:ext uri="{FF2B5EF4-FFF2-40B4-BE49-F238E27FC236}">
                <a16:creationId xmlns:a16="http://schemas.microsoft.com/office/drawing/2014/main" id="{2276E445-63A4-B8BC-90DE-3BA0A5CC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98" y="5674551"/>
            <a:ext cx="738814" cy="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дизайн, снимок экрана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A0D910E-5A12-ED08-F92D-446EB4FD77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61" y="5826850"/>
            <a:ext cx="712062" cy="71206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ка, графический дизайн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EC8E80E-796E-5F74-E3E0-D06F78FD91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30" y="5364448"/>
            <a:ext cx="559150" cy="559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CE1B73A-17C6-10A4-7ABE-42367EEE0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58" y="3227658"/>
            <a:ext cx="804065" cy="80406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Детское искусст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BC2593-5AE3-2FBC-856D-173BC17431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1" y="2073738"/>
            <a:ext cx="659396" cy="6593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ранспортное средство, Наземный транспорт, машин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C02BA0-E6F0-A67C-AAA4-5862B269EA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88" y="1367125"/>
            <a:ext cx="700159" cy="7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96789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0110" y="1116315"/>
            <a:ext cx="5871834" cy="4941586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</a:t>
            </a:r>
            <a:r>
              <a:rPr lang="ru-RU" sz="1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кластера финансовых услуг. 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Открытие Международного финансового центра «Астана» представляет собой возможность создания и развития финансового сектора города. Развитие центра цепной реакцией будет влиять на повышение качества предоставляемых финансовых и бизнес услуг в городе, способствовать разработке финансовых технологий, увеличит уровень проводимых корпоративных операций, и создаст трансферт знаний и технологий, обеспечивая тем самым увеличение человеческого капитала.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 </a:t>
            </a:r>
            <a:r>
              <a:rPr lang="ru-RU" sz="1100" i="1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секторов экономики знаний и креативных секторов. 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Глобальные города являются сосредоточением креативной экономики, создающей стоимость на знаниях, компетенциях и инновациях. Астана имеет все возможности стать центром креативной экономики и ин-новационных производств. В городе растет количество инновационных компаний и складывается кластер креативной экономики. Идет процесс «приземления» новых университетов и образовательных центров. С целью достижения эффективности для участников СЭЗ предусмотрены налоговые и таможенные льготы. Стоит отметить, что рост значимости «зеленой» экономики также может сыграть свою роль в росте инноваций и развитии альтернативных источников энергии.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Повышение эффективности за счет цифровизации. Мировой тренд на цифровизацию может стать источником повышения эффективности. В столице существует множество ниш в сферах жизнедеятельности города, где внутренние процессы могут быть оптимизированы благодаря цифровым решениям. Реализация концепции «Smart </a:t>
            </a:r>
            <a:r>
              <a:rPr lang="ru-RU" sz="11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city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», внедрение цифровых решений в сферах транспорта, образования, здравоохранения и государственных услуг являются первыми шагами по развитию в данном направлении. Необходимо оптимизировать внутренние процессы и создавать все необходимые условия для генерации цифровых решений.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0057" y="1116314"/>
            <a:ext cx="5442343" cy="297534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1)</a:t>
            </a:r>
            <a:r>
              <a:rPr lang="ru-KZ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увеличение выбросов загрязняющих веществ в атмосферный воздух от автомобильного транс-порта;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2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r>
              <a:rPr lang="ru-RU" sz="1200" dirty="0">
                <a:latin typeface="Century Gothic" panose="020B0502020202020204" pitchFamily="34" charset="0"/>
              </a:rPr>
              <a:t> недостаточное озеленение территории города и развитие системы экологической </a:t>
            </a:r>
            <a:r>
              <a:rPr lang="ru-RU" sz="1200" dirty="0" err="1">
                <a:latin typeface="Century Gothic" panose="020B0502020202020204" pitchFamily="34" charset="0"/>
              </a:rPr>
              <a:t>инфраструк</a:t>
            </a:r>
            <a:r>
              <a:rPr lang="ru-RU" sz="1200" dirty="0">
                <a:latin typeface="Century Gothic" panose="020B0502020202020204" pitchFamily="34" charset="0"/>
              </a:rPr>
              <a:t>-туры города;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3)</a:t>
            </a:r>
            <a:r>
              <a:rPr lang="ru-RU" sz="1200" dirty="0">
                <a:latin typeface="Century Gothic" panose="020B0502020202020204" pitchFamily="34" charset="0"/>
              </a:rPr>
              <a:t> отсутствие водоохранных зон и полос и водоохранных знаков на канале Нура-Есиль, на реке Карасу, озерах </a:t>
            </a:r>
            <a:r>
              <a:rPr lang="ru-RU" sz="1200" dirty="0" err="1">
                <a:latin typeface="Century Gothic" panose="020B0502020202020204" pitchFamily="34" charset="0"/>
              </a:rPr>
              <a:t>Майбалык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Ульмес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Бозыкты</a:t>
            </a:r>
            <a:r>
              <a:rPr lang="ru-RU" sz="12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4) высокий износ сетей: электроснабжения – 29,2%, теплоснабжения – 55,2%, водоснабжения - 41%, водоотведения – 40,5%;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5) ежегодное увеличение количества автомобилей на 10%, что отрицательно влияет на транспорт-</a:t>
            </a:r>
            <a:r>
              <a:rPr lang="ru-RU" sz="1200" dirty="0" err="1">
                <a:latin typeface="Century Gothic" panose="020B0502020202020204" pitchFamily="34" charset="0"/>
              </a:rPr>
              <a:t>ную</a:t>
            </a:r>
            <a:r>
              <a:rPr lang="ru-RU" sz="1200" dirty="0">
                <a:latin typeface="Century Gothic" panose="020B0502020202020204" pitchFamily="34" charset="0"/>
              </a:rPr>
              <a:t> систему столицы.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580133"/>
            <a:ext cx="411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План развития г. Астана 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1166</Words>
  <Application>Microsoft Office PowerPoint</Application>
  <PresentationFormat>Широкоэкранный</PresentationFormat>
  <Paragraphs>126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Calibri</vt:lpstr>
      <vt:lpstr>Century Gothic</vt:lpstr>
      <vt:lpstr>Тема Office</vt:lpstr>
      <vt:lpstr>Презентация PowerPoint</vt:lpstr>
      <vt:lpstr>г. Астана</vt:lpstr>
      <vt:lpstr>Статистика вклада г. Астана в экономику страны</vt:lpstr>
      <vt:lpstr>Статистика занятости населения г. Астана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Эльдана Канцерова</dc:creator>
  <cp:lastModifiedBy>Алдияр Касымбек</cp:lastModifiedBy>
  <cp:revision>101</cp:revision>
  <dcterms:created xsi:type="dcterms:W3CDTF">2024-08-06T06:16:03Z</dcterms:created>
  <dcterms:modified xsi:type="dcterms:W3CDTF">2024-12-17T09:31:30Z</dcterms:modified>
</cp:coreProperties>
</file>