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0" r:id="rId3"/>
    <p:sldId id="259" r:id="rId4"/>
    <p:sldId id="266" r:id="rId5"/>
    <p:sldId id="268" r:id="rId6"/>
    <p:sldId id="262" r:id="rId7"/>
    <p:sldId id="269" r:id="rId8"/>
    <p:sldId id="264" r:id="rId9"/>
    <p:sldId id="257" r:id="rId1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4;&#1099;&#1084;&#1082;&#1077;&#1085;&#1090;\&#1051;&#1080;&#1089;&#1090;%20Microsoft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4;&#1099;&#1084;&#1082;&#1077;&#1085;&#1090;\&#1051;&#1080;&#1089;&#1090;%20Microsoft%20Exc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СКО!$C$2</c:f>
              <c:strCache>
                <c:ptCount val="1"/>
                <c:pt idx="0">
                  <c:v>ВДС МСП, млрд тенге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СКО!$C$3:$C$22</c:f>
              <c:numCache>
                <c:formatCode>#,##0</c:formatCode>
                <c:ptCount val="20"/>
                <c:pt idx="0">
                  <c:v>157.8230980036771</c:v>
                </c:pt>
                <c:pt idx="1">
                  <c:v>28.923555236895211</c:v>
                </c:pt>
                <c:pt idx="2">
                  <c:v>136.49875912956841</c:v>
                </c:pt>
                <c:pt idx="3">
                  <c:v>97.474397476429644</c:v>
                </c:pt>
                <c:pt idx="4">
                  <c:v>148.73938534445466</c:v>
                </c:pt>
                <c:pt idx="5">
                  <c:v>144.4391679939971</c:v>
                </c:pt>
                <c:pt idx="6">
                  <c:v>203.34256730131389</c:v>
                </c:pt>
                <c:pt idx="7">
                  <c:v>258.42360379770867</c:v>
                </c:pt>
                <c:pt idx="8">
                  <c:v>441.35226618991203</c:v>
                </c:pt>
                <c:pt idx="9">
                  <c:v>223.98618025657086</c:v>
                </c:pt>
                <c:pt idx="10">
                  <c:v>289.30831920545484</c:v>
                </c:pt>
                <c:pt idx="11">
                  <c:v>188.27566898261782</c:v>
                </c:pt>
                <c:pt idx="12">
                  <c:v>270.27673542228041</c:v>
                </c:pt>
                <c:pt idx="13">
                  <c:v>248.75399690602407</c:v>
                </c:pt>
                <c:pt idx="14">
                  <c:v>557.77912148553025</c:v>
                </c:pt>
                <c:pt idx="15">
                  <c:v>407.66155183363645</c:v>
                </c:pt>
                <c:pt idx="16">
                  <c:v>330.8301192397775</c:v>
                </c:pt>
                <c:pt idx="17">
                  <c:v>2073.0669500098779</c:v>
                </c:pt>
                <c:pt idx="18">
                  <c:v>675.50742705829725</c:v>
                </c:pt>
                <c:pt idx="19">
                  <c:v>2939.7418749327721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C-4910-B49D-0DB77736A654}"/>
            </c:ext>
          </c:extLst>
        </c:ser>
        <c:ser>
          <c:idx val="1"/>
          <c:order val="1"/>
          <c:tx>
            <c:strRef>
              <c:f>СКО!$D$2</c:f>
              <c:strCache>
                <c:ptCount val="1"/>
                <c:pt idx="0">
                  <c:v>ВРП, млрд тенге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1DC-4910-B49D-0DB77736A654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A7-4708-AEC9-2F5C124CC76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F4-424A-8554-40786B912B6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9E-4BE8-871A-6E2CCF17C08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15-4499-92A8-5A4A03BB2AF6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5A7-4708-AEC9-2F5C124CC76E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9F4-424A-8554-40786B912B63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D9E-4BE8-871A-6E2CCF17C08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15-4499-92A8-5A4A03BB2A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СКО!$D$3:$D$22</c:f>
              <c:numCache>
                <c:formatCode>#,##0</c:formatCode>
                <c:ptCount val="20"/>
                <c:pt idx="0">
                  <c:v>392.7987</c:v>
                </c:pt>
                <c:pt idx="1">
                  <c:v>430.32830000000001</c:v>
                </c:pt>
                <c:pt idx="2">
                  <c:v>484.55709999999999</c:v>
                </c:pt>
                <c:pt idx="3">
                  <c:v>576.16250000000002</c:v>
                </c:pt>
                <c:pt idx="4">
                  <c:v>638.67590000000007</c:v>
                </c:pt>
                <c:pt idx="5">
                  <c:v>713.42880000000002</c:v>
                </c:pt>
                <c:pt idx="6">
                  <c:v>763.32010000000002</c:v>
                </c:pt>
                <c:pt idx="7">
                  <c:v>853.41150000000005</c:v>
                </c:pt>
                <c:pt idx="8">
                  <c:v>872.58960000000002</c:v>
                </c:pt>
                <c:pt idx="9">
                  <c:v>927.56359999999995</c:v>
                </c:pt>
                <c:pt idx="10">
                  <c:v>974.58580000000006</c:v>
                </c:pt>
                <c:pt idx="11">
                  <c:v>980.25250000000005</c:v>
                </c:pt>
                <c:pt idx="12">
                  <c:v>1077.6878000000002</c:v>
                </c:pt>
                <c:pt idx="13">
                  <c:v>1086.4493</c:v>
                </c:pt>
                <c:pt idx="14">
                  <c:v>1199.1593</c:v>
                </c:pt>
                <c:pt idx="15">
                  <c:v>1239.3841</c:v>
                </c:pt>
                <c:pt idx="16">
                  <c:v>1690.8798000000002</c:v>
                </c:pt>
                <c:pt idx="17">
                  <c:v>2647.5419999999999</c:v>
                </c:pt>
                <c:pt idx="18">
                  <c:v>3153.4511000000002</c:v>
                </c:pt>
                <c:pt idx="19">
                  <c:v>5321.6760000000004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C-4910-B49D-0DB77736A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5821056"/>
        <c:axId val="205822592"/>
      </c:barChart>
      <c:catAx>
        <c:axId val="20582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05822592"/>
        <c:crosses val="autoZero"/>
        <c:auto val="1"/>
        <c:lblAlgn val="ctr"/>
        <c:lblOffset val="100"/>
        <c:tickLblSkip val="1"/>
        <c:noMultiLvlLbl val="0"/>
      </c:catAx>
      <c:valAx>
        <c:axId val="205822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582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36-4EFC-BCEB-1FCE1ADA4A0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15-488A-A9A1-D1880BE35D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470-4EDF-B991-E889EA12816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2E-4CE5-BF7A-C21500841546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7A-418C-8C99-08D6A3BAB463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36-4EFC-BCEB-1FCE1ADA4A0F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470-4EDF-B991-E889EA12816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72E-4CE5-BF7A-C2150084154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67A-418C-8C99-08D6A3BAB4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СКО!$B$25:$B$44</c:f>
              <c:strCache>
                <c:ptCount val="20"/>
                <c:pt idx="0">
                  <c:v>Туркестанская</c:v>
                </c:pt>
                <c:pt idx="1">
                  <c:v>Жамбылская</c:v>
                </c:pt>
                <c:pt idx="2">
                  <c:v>Жетісу</c:v>
                </c:pt>
                <c:pt idx="3">
                  <c:v>Кызылординская</c:v>
                </c:pt>
                <c:pt idx="4">
                  <c:v>г. Шымкент</c:v>
                </c:pt>
                <c:pt idx="5">
                  <c:v>Алматинская</c:v>
                </c:pt>
                <c:pt idx="6">
                  <c:v>СКО</c:v>
                </c:pt>
                <c:pt idx="7">
                  <c:v>Акмолинская</c:v>
                </c:pt>
                <c:pt idx="8">
                  <c:v>Мангистауская</c:v>
                </c:pt>
                <c:pt idx="9">
                  <c:v>Актюбинская </c:v>
                </c:pt>
                <c:pt idx="10">
                  <c:v>Костанайская</c:v>
                </c:pt>
                <c:pt idx="11">
                  <c:v>Абай</c:v>
                </c:pt>
                <c:pt idx="12">
                  <c:v>Павлодарская</c:v>
                </c:pt>
                <c:pt idx="13">
                  <c:v>Карагандинская</c:v>
                </c:pt>
                <c:pt idx="14">
                  <c:v>ВКО</c:v>
                </c:pt>
                <c:pt idx="15">
                  <c:v>ЗКО</c:v>
                </c:pt>
                <c:pt idx="16">
                  <c:v>г. Астана</c:v>
                </c:pt>
                <c:pt idx="17">
                  <c:v>Ұлытау</c:v>
                </c:pt>
                <c:pt idx="18">
                  <c:v>г. Алматы</c:v>
                </c:pt>
                <c:pt idx="19">
                  <c:v>Атырауская</c:v>
                </c:pt>
              </c:strCache>
            </c:strRef>
          </c:cat>
          <c:val>
            <c:numRef>
              <c:f>СКО!$C$25:$C$44</c:f>
              <c:numCache>
                <c:formatCode>_-* #\ ##0_-;\-* #\ ##0_-;_-* "-"??_-;_-@_-</c:formatCode>
                <c:ptCount val="20"/>
                <c:pt idx="0">
                  <c:v>960.9</c:v>
                </c:pt>
                <c:pt idx="1">
                  <c:v>1159.8</c:v>
                </c:pt>
                <c:pt idx="2">
                  <c:v>1250.7</c:v>
                </c:pt>
                <c:pt idx="3">
                  <c:v>1518.3</c:v>
                </c:pt>
                <c:pt idx="4">
                  <c:v>1579.3</c:v>
                </c:pt>
                <c:pt idx="5">
                  <c:v>1735.4</c:v>
                </c:pt>
                <c:pt idx="6">
                  <c:v>2035</c:v>
                </c:pt>
                <c:pt idx="7">
                  <c:v>2150.5</c:v>
                </c:pt>
                <c:pt idx="8">
                  <c:v>2401.6</c:v>
                </c:pt>
                <c:pt idx="9">
                  <c:v>2544.4</c:v>
                </c:pt>
                <c:pt idx="10">
                  <c:v>2609.5</c:v>
                </c:pt>
                <c:pt idx="11">
                  <c:v>2609.6999999999998</c:v>
                </c:pt>
                <c:pt idx="12">
                  <c:v>2888.2</c:v>
                </c:pt>
                <c:pt idx="13">
                  <c:v>3307.9</c:v>
                </c:pt>
                <c:pt idx="14">
                  <c:v>3319.9</c:v>
                </c:pt>
                <c:pt idx="15">
                  <c:v>3967.6</c:v>
                </c:pt>
                <c:pt idx="16">
                  <c:v>4080.4</c:v>
                </c:pt>
                <c:pt idx="17">
                  <c:v>4313.2</c:v>
                </c:pt>
                <c:pt idx="18">
                  <c:v>5283.4</c:v>
                </c:pt>
                <c:pt idx="19">
                  <c:v>9927.4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5-488A-A9A1-D1880BE35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840960"/>
        <c:axId val="206842496"/>
      </c:barChart>
      <c:catAx>
        <c:axId val="20684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06842496"/>
        <c:crosses val="autoZero"/>
        <c:auto val="1"/>
        <c:lblAlgn val="ctr"/>
        <c:lblOffset val="100"/>
        <c:tickLblSkip val="1"/>
        <c:noMultiLvlLbl val="0"/>
      </c:catAx>
      <c:valAx>
        <c:axId val="206842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20684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7A-428A-A698-ED28BE5722EF}"/>
              </c:ext>
            </c:extLst>
          </c:dPt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27A-428A-A698-ED28BE572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СКО!$B$49:$B$69</c:f>
              <c:strCache>
                <c:ptCount val="21"/>
                <c:pt idx="0">
                  <c:v>КГД МФ РК</c:v>
                </c:pt>
                <c:pt idx="1">
                  <c:v>СКО</c:v>
                </c:pt>
                <c:pt idx="2">
                  <c:v>Жамбылская</c:v>
                </c:pt>
                <c:pt idx="3">
                  <c:v>ВКО</c:v>
                </c:pt>
                <c:pt idx="4">
                  <c:v>Жетісу</c:v>
                </c:pt>
                <c:pt idx="5">
                  <c:v>Ұлытау</c:v>
                </c:pt>
                <c:pt idx="6">
                  <c:v>Кызылординская</c:v>
                </c:pt>
                <c:pt idx="7">
                  <c:v>Костанайская</c:v>
                </c:pt>
                <c:pt idx="8">
                  <c:v>Абай</c:v>
                </c:pt>
                <c:pt idx="9">
                  <c:v>Акмолинская</c:v>
                </c:pt>
                <c:pt idx="10">
                  <c:v>ЗКО</c:v>
                </c:pt>
                <c:pt idx="11">
                  <c:v>Актюбинская</c:v>
                </c:pt>
                <c:pt idx="12">
                  <c:v>г. Шымкент</c:v>
                </c:pt>
                <c:pt idx="13">
                  <c:v>Карагандинская</c:v>
                </c:pt>
                <c:pt idx="14">
                  <c:v>Мангистауская</c:v>
                </c:pt>
                <c:pt idx="15">
                  <c:v>Павлодарская</c:v>
                </c:pt>
                <c:pt idx="16">
                  <c:v>Туркестанская</c:v>
                </c:pt>
                <c:pt idx="17">
                  <c:v>Алматинская</c:v>
                </c:pt>
                <c:pt idx="18">
                  <c:v>Атырауская</c:v>
                </c:pt>
                <c:pt idx="19">
                  <c:v>г.Астана</c:v>
                </c:pt>
                <c:pt idx="20">
                  <c:v>г.Алматы</c:v>
                </c:pt>
              </c:strCache>
            </c:strRef>
          </c:cat>
          <c:val>
            <c:numRef>
              <c:f>СКО!$C$49:$C$69</c:f>
              <c:numCache>
                <c:formatCode>#\ ##0.0</c:formatCode>
                <c:ptCount val="21"/>
                <c:pt idx="0">
                  <c:v>251.38433699999999</c:v>
                </c:pt>
                <c:pt idx="1">
                  <c:v>91.860145000000003</c:v>
                </c:pt>
                <c:pt idx="2">
                  <c:v>119.35994700000001</c:v>
                </c:pt>
                <c:pt idx="3">
                  <c:v>126.932434</c:v>
                </c:pt>
                <c:pt idx="4">
                  <c:v>139.961624</c:v>
                </c:pt>
                <c:pt idx="5">
                  <c:v>140.00418100000002</c:v>
                </c:pt>
                <c:pt idx="6">
                  <c:v>157.874515</c:v>
                </c:pt>
                <c:pt idx="7">
                  <c:v>191.402896</c:v>
                </c:pt>
                <c:pt idx="8">
                  <c:v>192.55451600000001</c:v>
                </c:pt>
                <c:pt idx="9">
                  <c:v>224.79990799999999</c:v>
                </c:pt>
                <c:pt idx="10">
                  <c:v>239.89630300000002</c:v>
                </c:pt>
                <c:pt idx="11">
                  <c:v>293.52302299999997</c:v>
                </c:pt>
                <c:pt idx="12">
                  <c:v>294.62834000000004</c:v>
                </c:pt>
                <c:pt idx="13">
                  <c:v>305.56912800000003</c:v>
                </c:pt>
                <c:pt idx="14">
                  <c:v>308.85713500000003</c:v>
                </c:pt>
                <c:pt idx="15">
                  <c:v>338.43663400000003</c:v>
                </c:pt>
                <c:pt idx="16">
                  <c:v>379.10386999999997</c:v>
                </c:pt>
                <c:pt idx="17">
                  <c:v>503.28376400000002</c:v>
                </c:pt>
                <c:pt idx="18">
                  <c:v>1049.132861</c:v>
                </c:pt>
                <c:pt idx="19">
                  <c:v>1608.671683</c:v>
                </c:pt>
                <c:pt idx="20">
                  <c:v>2649.541671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A-428A-A698-ED28BE572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08506368"/>
        <c:axId val="1708520768"/>
      </c:barChart>
      <c:catAx>
        <c:axId val="170850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08520768"/>
        <c:crosses val="autoZero"/>
        <c:auto val="1"/>
        <c:lblAlgn val="ctr"/>
        <c:lblOffset val="100"/>
        <c:tickLblSkip val="1"/>
        <c:noMultiLvlLbl val="0"/>
      </c:catAx>
      <c:valAx>
        <c:axId val="1708520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70850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СКО!$B$77</c:f>
              <c:strCache>
                <c:ptCount val="1"/>
                <c:pt idx="0">
                  <c:v>Рабочая сила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СКО!$C$75:$E$76</c:f>
              <c:strCache>
                <c:ptCount val="3"/>
                <c:pt idx="0">
                  <c:v>2024 г. 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СКО!$C$77:$E$77</c:f>
              <c:numCache>
                <c:formatCode>_-* #\ ##0_-;\-* #\ ##0_-;_-* "-"??_-;_-@_-</c:formatCode>
                <c:ptCount val="3"/>
                <c:pt idx="0">
                  <c:v>466257</c:v>
                </c:pt>
                <c:pt idx="1">
                  <c:v>455756</c:v>
                </c:pt>
                <c:pt idx="2">
                  <c:v>448481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AC-448B-94BD-8BE9C08D1E5A}"/>
            </c:ext>
          </c:extLst>
        </c:ser>
        <c:ser>
          <c:idx val="1"/>
          <c:order val="1"/>
          <c:tx>
            <c:strRef>
              <c:f>СКО!$B$78</c:f>
              <c:strCache>
                <c:ptCount val="1"/>
                <c:pt idx="0">
                  <c:v>Нерабочая сила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СКО!$C$75:$E$76</c:f>
              <c:strCache>
                <c:ptCount val="3"/>
                <c:pt idx="0">
                  <c:v>2024 г. 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СКО!$C$78:$E$78</c:f>
              <c:numCache>
                <c:formatCode>_-* #\ ##0_-;\-* #\ ##0_-;_-* "-"??_-;_-@_-</c:formatCode>
                <c:ptCount val="3"/>
                <c:pt idx="0">
                  <c:v>323182</c:v>
                </c:pt>
                <c:pt idx="1">
                  <c:v>312486</c:v>
                </c:pt>
                <c:pt idx="2">
                  <c:v>299052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AC-448B-94BD-8BE9C08D1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5182223"/>
        <c:axId val="1701131600"/>
      </c:barChart>
      <c:catAx>
        <c:axId val="54518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01131600"/>
        <c:crosses val="autoZero"/>
        <c:auto val="1"/>
        <c:lblAlgn val="ctr"/>
        <c:lblOffset val="100"/>
        <c:noMultiLvlLbl val="0"/>
      </c:catAx>
      <c:valAx>
        <c:axId val="1701131600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545182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СКО!$B$87</c:f>
              <c:strCache>
                <c:ptCount val="1"/>
                <c:pt idx="0">
                  <c:v>Занятые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СКО!$C$85:$E$86</c:f>
              <c:strCache>
                <c:ptCount val="3"/>
                <c:pt idx="0">
                  <c:v>2024 г. 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СКО!$C$87:$E$87</c:f>
              <c:numCache>
                <c:formatCode>_-* #\ ##0_-;\-* #\ ##0_-;_-* "-"??_-;_-@_-</c:formatCode>
                <c:ptCount val="3"/>
                <c:pt idx="0">
                  <c:v>443834</c:v>
                </c:pt>
                <c:pt idx="1">
                  <c:v>433531</c:v>
                </c:pt>
                <c:pt idx="2">
                  <c:v>426058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2-4274-9FE3-2709E3DC322D}"/>
            </c:ext>
          </c:extLst>
        </c:ser>
        <c:ser>
          <c:idx val="1"/>
          <c:order val="1"/>
          <c:tx>
            <c:strRef>
              <c:f>СКО!$B$88</c:f>
              <c:strCache>
                <c:ptCount val="1"/>
                <c:pt idx="0">
                  <c:v>Безработные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СКО!$C$85:$E$86</c:f>
              <c:strCache>
                <c:ptCount val="3"/>
                <c:pt idx="0">
                  <c:v>2024 г. 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СКО!$C$88:$E$88</c:f>
              <c:numCache>
                <c:formatCode>_-* #\ ##0_-;\-* #\ ##0_-;_-* "-"??_-;_-@_-</c:formatCode>
                <c:ptCount val="3"/>
                <c:pt idx="0">
                  <c:v>22423</c:v>
                </c:pt>
                <c:pt idx="1">
                  <c:v>22225</c:v>
                </c:pt>
                <c:pt idx="2">
                  <c:v>22423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62-4274-9FE3-2709E3DC3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76950592"/>
        <c:axId val="1976955392"/>
      </c:barChart>
      <c:catAx>
        <c:axId val="197695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976955392"/>
        <c:crosses val="autoZero"/>
        <c:auto val="1"/>
        <c:lblAlgn val="ctr"/>
        <c:lblOffset val="100"/>
        <c:noMultiLvlLbl val="0"/>
      </c:catAx>
      <c:valAx>
        <c:axId val="1976955392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97695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СКО!$B$98</c:f>
              <c:strCache>
                <c:ptCount val="1"/>
                <c:pt idx="0">
                  <c:v>Наемные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СКО!$C$96:$E$97</c:f>
              <c:strCache>
                <c:ptCount val="3"/>
                <c:pt idx="0">
                  <c:v>2024 г. 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СКО!$C$98:$E$98</c:f>
              <c:numCache>
                <c:formatCode>_-* #\ ##0_-;\-* #\ ##0_-;_-* "-"??_-;_-@_-</c:formatCode>
                <c:ptCount val="3"/>
                <c:pt idx="0">
                  <c:v>297639</c:v>
                </c:pt>
                <c:pt idx="1">
                  <c:v>297345</c:v>
                </c:pt>
                <c:pt idx="2">
                  <c:v>293617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D-4326-933B-6FBA35426012}"/>
            </c:ext>
          </c:extLst>
        </c:ser>
        <c:ser>
          <c:idx val="1"/>
          <c:order val="1"/>
          <c:tx>
            <c:strRef>
              <c:f>СКО!$B$99</c:f>
              <c:strCache>
                <c:ptCount val="1"/>
                <c:pt idx="0">
                  <c:v>Самозанятые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СКО!$C$96:$E$97</c:f>
              <c:strCache>
                <c:ptCount val="3"/>
                <c:pt idx="0">
                  <c:v>2024 г. 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СКО!$C$99:$E$99</c:f>
              <c:numCache>
                <c:formatCode>_-* #\ ##0_-;\-* #\ ##0_-;_-* "-"??_-;_-@_-</c:formatCode>
                <c:ptCount val="3"/>
                <c:pt idx="0">
                  <c:v>146195</c:v>
                </c:pt>
                <c:pt idx="1">
                  <c:v>136186</c:v>
                </c:pt>
                <c:pt idx="2">
                  <c:v>132441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AD-4326-933B-6FBA35426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84748463"/>
        <c:axId val="1684748943"/>
      </c:barChart>
      <c:catAx>
        <c:axId val="168474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84748943"/>
        <c:crosses val="autoZero"/>
        <c:auto val="1"/>
        <c:lblAlgn val="ctr"/>
        <c:lblOffset val="100"/>
        <c:noMultiLvlLbl val="0"/>
      </c:catAx>
      <c:valAx>
        <c:axId val="1684748943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684748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Лист2!$B$4:$B$22</c:f>
              <c:strCache>
                <c:ptCount val="19"/>
                <c:pt idx="0">
                  <c:v>Гос. управление и оборона</c:v>
                </c:pt>
                <c:pt idx="1">
                  <c:v>Электроснабжение</c:v>
                </c:pt>
                <c:pt idx="2">
                  <c:v>Водоснабжение</c:v>
                </c:pt>
                <c:pt idx="3">
                  <c:v>Горнодобывающая промышленность</c:v>
                </c:pt>
                <c:pt idx="4">
                  <c:v>Фин. и страховая деятельность</c:v>
                </c:pt>
                <c:pt idx="5">
                  <c:v>Искусство, развлечения и отдых</c:v>
                </c:pt>
                <c:pt idx="6">
                  <c:v>Информация и связь</c:v>
                </c:pt>
                <c:pt idx="7">
                  <c:v>Медицина</c:v>
                </c:pt>
                <c:pt idx="8">
                  <c:v>Адм.обслуживание</c:v>
                </c:pt>
                <c:pt idx="9">
                  <c:v>Проф., научная и тех. деятельность</c:v>
                </c:pt>
                <c:pt idx="10">
                  <c:v>Услуги по проживанию и питанию</c:v>
                </c:pt>
                <c:pt idx="11">
                  <c:v>Образование</c:v>
                </c:pt>
                <c:pt idx="12">
                  <c:v>Операции с недвижимым имуществом</c:v>
                </c:pt>
                <c:pt idx="13">
                  <c:v>Строительство</c:v>
                </c:pt>
                <c:pt idx="14">
                  <c:v>Транспорт и складирование</c:v>
                </c:pt>
                <c:pt idx="15">
                  <c:v>Сельское хозяйство</c:v>
                </c:pt>
                <c:pt idx="16">
                  <c:v>Обрабатывающая промышленность</c:v>
                </c:pt>
                <c:pt idx="17">
                  <c:v>Прочие виды услуг</c:v>
                </c:pt>
                <c:pt idx="18">
                  <c:v>Торговля</c:v>
                </c:pt>
              </c:strCache>
            </c:strRef>
          </c:cat>
          <c:val>
            <c:numRef>
              <c:f>Лист2!$C$4:$C$22</c:f>
              <c:numCache>
                <c:formatCode>_-* #\ ##0_-;\-* #\ ##0_-;_-* "-"??_-;_-@_-</c:formatCode>
                <c:ptCount val="19"/>
                <c:pt idx="0">
                  <c:v>12</c:v>
                </c:pt>
                <c:pt idx="1">
                  <c:v>133</c:v>
                </c:pt>
                <c:pt idx="2">
                  <c:v>217</c:v>
                </c:pt>
                <c:pt idx="3">
                  <c:v>247</c:v>
                </c:pt>
                <c:pt idx="4">
                  <c:v>372</c:v>
                </c:pt>
                <c:pt idx="5">
                  <c:v>861</c:v>
                </c:pt>
                <c:pt idx="6">
                  <c:v>1348</c:v>
                </c:pt>
                <c:pt idx="7">
                  <c:v>1536</c:v>
                </c:pt>
                <c:pt idx="8">
                  <c:v>2641</c:v>
                </c:pt>
                <c:pt idx="9">
                  <c:v>2808</c:v>
                </c:pt>
                <c:pt idx="10">
                  <c:v>2911</c:v>
                </c:pt>
                <c:pt idx="11">
                  <c:v>3027</c:v>
                </c:pt>
                <c:pt idx="12">
                  <c:v>5341</c:v>
                </c:pt>
                <c:pt idx="13">
                  <c:v>6785</c:v>
                </c:pt>
                <c:pt idx="14">
                  <c:v>6931</c:v>
                </c:pt>
                <c:pt idx="15">
                  <c:v>7573</c:v>
                </c:pt>
                <c:pt idx="16">
                  <c:v>10332</c:v>
                </c:pt>
                <c:pt idx="17">
                  <c:v>24583</c:v>
                </c:pt>
                <c:pt idx="18">
                  <c:v>58592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1-40E6-BB58-2A4004093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5313663"/>
        <c:axId val="1315314143"/>
      </c:barChart>
      <c:catAx>
        <c:axId val="1315313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315314143"/>
        <c:crosses val="autoZero"/>
        <c:auto val="1"/>
        <c:lblAlgn val="ctr"/>
        <c:lblOffset val="100"/>
        <c:noMultiLvlLbl val="0"/>
      </c:catAx>
      <c:valAx>
        <c:axId val="13153141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131531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Лист2!$B$17:$B$22</c:f>
              <c:strCache>
                <c:ptCount val="6"/>
                <c:pt idx="0">
                  <c:v>Строительство</c:v>
                </c:pt>
                <c:pt idx="1">
                  <c:v>Транспорт и складирование</c:v>
                </c:pt>
                <c:pt idx="2">
                  <c:v>Сельское хозяйство</c:v>
                </c:pt>
                <c:pt idx="3">
                  <c:v>Обрабатывающая промышленность</c:v>
                </c:pt>
                <c:pt idx="4">
                  <c:v>Прочие виды услуг</c:v>
                </c:pt>
                <c:pt idx="5">
                  <c:v>Торговля</c:v>
                </c:pt>
              </c:strCache>
            </c:strRef>
          </c:cat>
          <c:val>
            <c:numRef>
              <c:f>Лист2!$C$17:$C$22</c:f>
              <c:numCache>
                <c:formatCode>_-* #\ ##0_-;\-* #\ ##0_-;_-* "-"??_-;_-@_-</c:formatCode>
                <c:ptCount val="6"/>
                <c:pt idx="0">
                  <c:v>6785</c:v>
                </c:pt>
                <c:pt idx="1">
                  <c:v>6931</c:v>
                </c:pt>
                <c:pt idx="2">
                  <c:v>7573</c:v>
                </c:pt>
                <c:pt idx="3">
                  <c:v>10332</c:v>
                </c:pt>
                <c:pt idx="4">
                  <c:v>24583</c:v>
                </c:pt>
                <c:pt idx="5">
                  <c:v>58592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7-4D20-88C0-DE65D21C2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5313663"/>
        <c:axId val="1315314143"/>
      </c:barChart>
      <c:catAx>
        <c:axId val="1315313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315314143"/>
        <c:crosses val="autoZero"/>
        <c:auto val="1"/>
        <c:lblAlgn val="ctr"/>
        <c:lblOffset val="100"/>
        <c:noMultiLvlLbl val="0"/>
      </c:catAx>
      <c:valAx>
        <c:axId val="1315314143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131531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1DAAE-E813-42F6-B2EA-2E204090E152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72F52-EA29-43A1-A512-64D3394007D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843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72F52-EA29-43A1-A512-64D3394007DB}" type="slidenum">
              <a:rPr lang="ru-KZ" smtClean="0"/>
              <a:t>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258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3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718E6-8C62-77F7-4065-9E16EAA50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5B4336-3CC6-B821-272C-F4DF8BB5C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922F4-B874-A51F-7F4D-65D5EDC0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12E69E-A131-1A5F-5B7A-AF3417CC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8908CF-5974-03DC-0543-5071D44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922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F4E29-5F76-BE19-CE6E-C0BCE75D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675950-5ED9-D2DA-7007-F3F07726F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A6CA8D-EF84-B84C-AF0B-A9FC5133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B264F-303F-B3B7-D27E-4292D157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84E19A-15ED-52F5-D1C3-281DBADA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298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1C6032-AD92-F1D9-1FFC-4BC1091A4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524D67-0DD6-C477-1568-B95F5F919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C125EF-FB01-9D35-1EFE-4A03172E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15AD-8F20-EAE1-EA1E-8B8E28A4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863FE-567B-8C92-5611-527ECC24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597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1D4ED-733D-267D-E659-9148576B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A30DA-CBCE-ACB6-AB0A-18C67FAF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62141-D425-FD67-89F7-9FEA612C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4AD8E-EC3E-DC79-65BB-90C5AB23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F4079-0A31-DDA8-5F95-FECEA60C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621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592A7-D5B4-7A72-B52B-39AD3E1B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25E37-7AEF-4E54-C950-DC5C28FA4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8E8F4C-1219-C6DC-E817-838511A1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CB3844-0394-73C1-95A7-F5CF6057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D18A5-8B76-FC2D-3BB9-2D5B0EEB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374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658B6-755D-C154-6097-89B6AA87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50610-EAA7-FAF6-EDE2-EA9AECDC8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8F8B31-2549-D2FD-03E7-CC8D96BCD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88479-F42E-E524-7D69-CBF0410E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BC34F5-DF3A-66E2-D3E4-597067DB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64C9B9-4E1B-BF34-E32B-DBE9F3FA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709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11FE8-CA80-F951-6FB9-67D0F3AB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33E76E-EFB9-6CA0-4999-6D8F65BE7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3C12CC-2AF9-596A-B325-E602202DB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4D6690-D2A7-E297-4260-DA1AED4D6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BF250B-9276-3F4C-8882-CC0E14C6B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4B44BB-264E-2E5A-BE25-6A5B1227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F46531-65F1-5CDE-8D21-01EA2BFF5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81915E-FB70-9DB6-C9ED-FB7B2D65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481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72237-3DA0-9A2C-37FA-29C21D4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3A2F52-7E06-F0E2-20B7-56D75AE8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37955F-A2C6-1309-EEA7-E3A64A0D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C5A7FA-77EA-3407-B8CC-1CA44BD3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6512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E92B9E-9A7C-5684-B0FF-7566FC45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1A5AE5-F059-B2E2-5A9F-DB9CBB31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788856-A0BA-BEFF-586C-888AEC41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165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4CDD1-35E7-A797-34AC-60CFD00B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7CE08-0AA9-40F0-D9C9-1F85B23E2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2A9390-98BC-DD88-5A97-47B86156A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4E2797-37E8-AF8A-957C-3CB2309C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66290-8970-A946-2EFD-AEAF6E5D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362D64-AE53-E909-840D-B28C950F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28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2C638-BD6B-DEDC-BC0D-AD4744E6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6E57E3-97D7-DD52-A862-6075C135F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6F31A6-FAA6-AE2E-ECE7-613A3C84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943569-99CE-DF0B-22F6-56C0854D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76AAA9-F4B7-5183-4024-ECA32132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2F784B-534F-99FE-48DD-2361D850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288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C49A7-80D2-48C1-3CD9-32DEE6C9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4161AC-0713-F5FE-F93C-26153E967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19C33-BACA-E0E2-6BE1-041573B2E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48701C-82FF-4476-9327-84E901F3653C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069DE3-46AC-86A8-C077-D27B4754E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DBB96-233A-27A4-D515-700FD587B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9175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v.kz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v.kz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9.pn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image" Target="../media/image33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54.png"/><Relationship Id="rId4" Type="http://schemas.openxmlformats.org/officeDocument/2006/relationships/hyperlink" Target="https://www.stat.gov.kz/" TargetMode="External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3174" y="3058607"/>
            <a:ext cx="720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Краткий обзор </a:t>
            </a:r>
            <a:r>
              <a:rPr lang="kk-KZ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г</a:t>
            </a: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. Шымкент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5785" y="5913320"/>
            <a:ext cx="1784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6071">
              <a:defRPr/>
            </a:pP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Октябрь 2024 г.</a:t>
            </a:r>
            <a:r>
              <a:rPr lang="ru-R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427763-D6E2-68CD-4845-7C507127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915E965-280A-43D4-8620-968D601C1B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81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71500" y="334645"/>
            <a:ext cx="2150323" cy="53403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г. Шымкент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B233130-B5AB-25C3-05B7-38F549FA588A}"/>
              </a:ext>
            </a:extLst>
          </p:cNvPr>
          <p:cNvGrpSpPr/>
          <p:nvPr/>
        </p:nvGrpSpPr>
        <p:grpSpPr>
          <a:xfrm>
            <a:off x="571500" y="1310606"/>
            <a:ext cx="5198486" cy="2681259"/>
            <a:chOff x="844062" y="787101"/>
            <a:chExt cx="10163908" cy="5349929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18E79969-2852-7390-CA16-179C5AE027F6}"/>
                </a:ext>
              </a:extLst>
            </p:cNvPr>
            <p:cNvGrpSpPr/>
            <p:nvPr/>
          </p:nvGrpSpPr>
          <p:grpSpPr>
            <a:xfrm>
              <a:off x="844062" y="787101"/>
              <a:ext cx="10163908" cy="5349929"/>
              <a:chOff x="852854" y="554322"/>
              <a:chExt cx="10420815" cy="6125201"/>
            </a:xfrm>
          </p:grpSpPr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DE934256-A8CA-D104-F0FF-957D6BA9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92149" y="3379642"/>
                <a:ext cx="2505075" cy="2038350"/>
              </a:xfrm>
              <a:prstGeom prst="rect">
                <a:avLst/>
              </a:prstGeom>
            </p:spPr>
          </p:pic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7246E2B0-AB27-6D99-1D05-0940527A9E97}"/>
                  </a:ext>
                </a:extLst>
              </p:cNvPr>
              <p:cNvGrpSpPr/>
              <p:nvPr/>
            </p:nvGrpSpPr>
            <p:grpSpPr>
              <a:xfrm>
                <a:off x="852854" y="554322"/>
                <a:ext cx="10420815" cy="6125201"/>
                <a:chOff x="450705" y="605271"/>
                <a:chExt cx="10910887" cy="6109421"/>
              </a:xfrm>
            </p:grpSpPr>
            <p:pic>
              <p:nvPicPr>
                <p:cNvPr id="87" name="Рисунок 86">
                  <a:extLst>
                    <a:ext uri="{FF2B5EF4-FFF2-40B4-BE49-F238E27FC236}">
                      <a16:creationId xmlns:a16="http://schemas.microsoft.com/office/drawing/2014/main" id="{0379364C-FC6E-1E61-F271-47EFFDC0B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05" y="1918855"/>
                  <a:ext cx="2333625" cy="1562100"/>
                </a:xfrm>
                <a:prstGeom prst="rect">
                  <a:avLst/>
                </a:prstGeom>
              </p:spPr>
            </p:pic>
            <p:pic>
              <p:nvPicPr>
                <p:cNvPr id="88" name="Рисунок 87">
                  <a:extLst>
                    <a:ext uri="{FF2B5EF4-FFF2-40B4-BE49-F238E27FC236}">
                      <a16:creationId xmlns:a16="http://schemas.microsoft.com/office/drawing/2014/main" id="{24B68CFA-6FFE-74E9-F13C-2D632DBC6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430" y="3020724"/>
                  <a:ext cx="2619375" cy="1419225"/>
                </a:xfrm>
                <a:prstGeom prst="rect">
                  <a:avLst/>
                </a:prstGeom>
              </p:spPr>
            </p:pic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00D31AD6-A27B-B4F5-30BD-7BB0CB2AB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1755" y="4238626"/>
                  <a:ext cx="2009775" cy="2266950"/>
                </a:xfrm>
                <a:prstGeom prst="rect">
                  <a:avLst/>
                </a:prstGeom>
              </p:spPr>
            </p:pic>
            <p:pic>
              <p:nvPicPr>
                <p:cNvPr id="90" name="Рисунок 89">
                  <a:extLst>
                    <a:ext uri="{FF2B5EF4-FFF2-40B4-BE49-F238E27FC236}">
                      <a16:creationId xmlns:a16="http://schemas.microsoft.com/office/drawing/2014/main" id="{3A42A448-FFDD-334B-BF0E-FE27603AD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617" y="2243355"/>
                  <a:ext cx="3038475" cy="2647950"/>
                </a:xfrm>
                <a:prstGeom prst="rect">
                  <a:avLst/>
                </a:prstGeom>
              </p:spPr>
            </p:pic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82316849-2E86-3423-FDDE-60168E8A1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130" y="3699163"/>
                  <a:ext cx="2847975" cy="2305050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35AEB904-300E-680B-6753-8F38733FE1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5692" y="4362017"/>
                  <a:ext cx="1571625" cy="2352675"/>
                </a:xfrm>
                <a:prstGeom prst="rect">
                  <a:avLst/>
                </a:prstGeom>
              </p:spPr>
            </p:pic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id="{D9FFA4C8-4625-05FE-5D26-FE3EDBA38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4105" y="4127355"/>
                  <a:ext cx="2219325" cy="1762125"/>
                </a:xfrm>
                <a:prstGeom prst="rect">
                  <a:avLst/>
                </a:prstGeom>
              </p:spPr>
            </p:pic>
            <p:pic>
              <p:nvPicPr>
                <p:cNvPr id="94" name="Рисунок 93">
                  <a:extLst>
                    <a:ext uri="{FF2B5EF4-FFF2-40B4-BE49-F238E27FC236}">
                      <a16:creationId xmlns:a16="http://schemas.microsoft.com/office/drawing/2014/main" id="{259C4474-EA9A-0A5E-1DCD-7BA2C9E15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3742" y="3835780"/>
                  <a:ext cx="2197736" cy="1615430"/>
                </a:xfrm>
                <a:prstGeom prst="rect">
                  <a:avLst/>
                </a:prstGeom>
              </p:spPr>
            </p:pic>
            <p:pic>
              <p:nvPicPr>
                <p:cNvPr id="95" name="Рисунок 94">
                  <a:extLst>
                    <a:ext uri="{FF2B5EF4-FFF2-40B4-BE49-F238E27FC236}">
                      <a16:creationId xmlns:a16="http://schemas.microsoft.com/office/drawing/2014/main" id="{DE05D69A-EA4D-53F6-5A96-000B850B99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2217" y="1562533"/>
                  <a:ext cx="2619375" cy="2295525"/>
                </a:xfrm>
                <a:prstGeom prst="rect">
                  <a:avLst/>
                </a:prstGeom>
              </p:spPr>
            </p:pic>
            <p:pic>
              <p:nvPicPr>
                <p:cNvPr id="96" name="Рисунок 95">
                  <a:extLst>
                    <a:ext uri="{FF2B5EF4-FFF2-40B4-BE49-F238E27FC236}">
                      <a16:creationId xmlns:a16="http://schemas.microsoft.com/office/drawing/2014/main" id="{6D8CA0EE-6A39-82AB-5197-59B9FB6C0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1616" y="1610158"/>
                  <a:ext cx="1866900" cy="2247900"/>
                </a:xfrm>
                <a:prstGeom prst="rect">
                  <a:avLst/>
                </a:prstGeom>
              </p:spPr>
            </p:pic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2B849E3B-DD3C-DAF6-12F8-A86F7A402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2722" y="605271"/>
                  <a:ext cx="1762125" cy="1962150"/>
                </a:xfrm>
                <a:prstGeom prst="rect">
                  <a:avLst/>
                </a:prstGeom>
              </p:spPr>
            </p:pic>
            <p:pic>
              <p:nvPicPr>
                <p:cNvPr id="99" name="Рисунок 98">
                  <a:extLst>
                    <a:ext uri="{FF2B5EF4-FFF2-40B4-BE49-F238E27FC236}">
                      <a16:creationId xmlns:a16="http://schemas.microsoft.com/office/drawing/2014/main" id="{D5C3AE60-5762-2B1C-8D27-0FB1ECE182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747" y="838201"/>
                  <a:ext cx="2209800" cy="2809875"/>
                </a:xfrm>
                <a:prstGeom prst="rect">
                  <a:avLst/>
                </a:prstGeom>
              </p:spPr>
            </p:pic>
            <p:pic>
              <p:nvPicPr>
                <p:cNvPr id="100" name="Рисунок 99">
                  <a:extLst>
                    <a:ext uri="{FF2B5EF4-FFF2-40B4-BE49-F238E27FC236}">
                      <a16:creationId xmlns:a16="http://schemas.microsoft.com/office/drawing/2014/main" id="{B5494A78-62FF-79C4-9BAC-EA2180F80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9748" y="1182399"/>
                  <a:ext cx="2352675" cy="1562100"/>
                </a:xfrm>
                <a:prstGeom prst="rect">
                  <a:avLst/>
                </a:prstGeom>
              </p:spPr>
            </p:pic>
            <p:pic>
              <p:nvPicPr>
                <p:cNvPr id="101" name="Рисунок 100">
                  <a:extLst>
                    <a:ext uri="{FF2B5EF4-FFF2-40B4-BE49-F238E27FC236}">
                      <a16:creationId xmlns:a16="http://schemas.microsoft.com/office/drawing/2014/main" id="{BC15A452-BA79-B94F-FAD2-4C222D2F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3929" y="1922535"/>
                  <a:ext cx="4305300" cy="2514600"/>
                </a:xfrm>
                <a:prstGeom prst="rect">
                  <a:avLst/>
                </a:prstGeom>
              </p:spPr>
            </p:pic>
          </p:grpSp>
        </p:grpSp>
        <p:sp>
          <p:nvSpPr>
            <p:cNvPr id="65" name="Shape 776">
              <a:extLst>
                <a:ext uri="{FF2B5EF4-FFF2-40B4-BE49-F238E27FC236}">
                  <a16:creationId xmlns:a16="http://schemas.microsoft.com/office/drawing/2014/main" id="{667A3DB7-0B52-9812-5BD2-9F7998648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367" y="248454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Shape 776">
              <a:extLst>
                <a:ext uri="{FF2B5EF4-FFF2-40B4-BE49-F238E27FC236}">
                  <a16:creationId xmlns:a16="http://schemas.microsoft.com/office/drawing/2014/main" id="{DAFD8CB6-D2AA-5E29-A98B-0D0F42EA8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887" y="327751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Shape 776">
              <a:extLst>
                <a:ext uri="{FF2B5EF4-FFF2-40B4-BE49-F238E27FC236}">
                  <a16:creationId xmlns:a16="http://schemas.microsoft.com/office/drawing/2014/main" id="{A48A8649-856B-E968-76BC-C882C3AD1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7360" y="2911089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Shape 776">
              <a:extLst>
                <a:ext uri="{FF2B5EF4-FFF2-40B4-BE49-F238E27FC236}">
                  <a16:creationId xmlns:a16="http://schemas.microsoft.com/office/drawing/2014/main" id="{B6FDE2F8-29B1-B321-DEAF-C69E472F6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781" y="478549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Shape 776">
              <a:extLst>
                <a:ext uri="{FF2B5EF4-FFF2-40B4-BE49-F238E27FC236}">
                  <a16:creationId xmlns:a16="http://schemas.microsoft.com/office/drawing/2014/main" id="{1610859C-7BA8-1214-4250-9FC873BFD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2709" y="4127911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Shape 776">
              <a:extLst>
                <a:ext uri="{FF2B5EF4-FFF2-40B4-BE49-F238E27FC236}">
                  <a16:creationId xmlns:a16="http://schemas.microsoft.com/office/drawing/2014/main" id="{3F21A537-24C5-D157-6C8C-DBDAF1934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765" y="1692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Shape 776">
              <a:extLst>
                <a:ext uri="{FF2B5EF4-FFF2-40B4-BE49-F238E27FC236}">
                  <a16:creationId xmlns:a16="http://schemas.microsoft.com/office/drawing/2014/main" id="{B05FC046-67CF-6389-4D90-6C9BEA888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5763" y="31927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Shape 776">
              <a:extLst>
                <a:ext uri="{FF2B5EF4-FFF2-40B4-BE49-F238E27FC236}">
                  <a16:creationId xmlns:a16="http://schemas.microsoft.com/office/drawing/2014/main" id="{11304BB8-4014-73C3-1B6F-1CF4C266D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7" y="5062713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 dirty="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Shape 776">
              <a:extLst>
                <a:ext uri="{FF2B5EF4-FFF2-40B4-BE49-F238E27FC236}">
                  <a16:creationId xmlns:a16="http://schemas.microsoft.com/office/drawing/2014/main" id="{322494EE-8A64-1D94-C9C0-3376D9808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2582" y="422209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Shape 776">
              <a:extLst>
                <a:ext uri="{FF2B5EF4-FFF2-40B4-BE49-F238E27FC236}">
                  <a16:creationId xmlns:a16="http://schemas.microsoft.com/office/drawing/2014/main" id="{8F055A03-CA95-0FBD-CB38-DB5D0382E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4497" y="2952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Shape 776">
              <a:extLst>
                <a:ext uri="{FF2B5EF4-FFF2-40B4-BE49-F238E27FC236}">
                  <a16:creationId xmlns:a16="http://schemas.microsoft.com/office/drawing/2014/main" id="{7AF7776C-5A8C-4B60-5F94-18205AD37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6" y="182547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Shape 776">
              <a:extLst>
                <a:ext uri="{FF2B5EF4-FFF2-40B4-BE49-F238E27FC236}">
                  <a16:creationId xmlns:a16="http://schemas.microsoft.com/office/drawing/2014/main" id="{6EFC6A4D-7EAE-A45A-76DB-8A20B9733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5213" y="1535355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Shape 776">
              <a:extLst>
                <a:ext uri="{FF2B5EF4-FFF2-40B4-BE49-F238E27FC236}">
                  <a16:creationId xmlns:a16="http://schemas.microsoft.com/office/drawing/2014/main" id="{4C44E97A-7DD9-200C-7E5F-FA72EBCC7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92195" y="2088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Shape 776">
              <a:extLst>
                <a:ext uri="{FF2B5EF4-FFF2-40B4-BE49-F238E27FC236}">
                  <a16:creationId xmlns:a16="http://schemas.microsoft.com/office/drawing/2014/main" id="{4C703425-51E7-34CC-52F4-F4E8AC8B6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7519" y="259183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Shape 776">
              <a:extLst>
                <a:ext uri="{FF2B5EF4-FFF2-40B4-BE49-F238E27FC236}">
                  <a16:creationId xmlns:a16="http://schemas.microsoft.com/office/drawing/2014/main" id="{DD2A8337-8DE8-5DCF-EA10-1EBDD0176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23779" y="349637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Shape 776">
              <a:extLst>
                <a:ext uri="{FF2B5EF4-FFF2-40B4-BE49-F238E27FC236}">
                  <a16:creationId xmlns:a16="http://schemas.microsoft.com/office/drawing/2014/main" id="{D9598538-D8EB-A895-6AE7-97DD393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1838" y="391972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Shape 776">
              <a:extLst>
                <a:ext uri="{FF2B5EF4-FFF2-40B4-BE49-F238E27FC236}">
                  <a16:creationId xmlns:a16="http://schemas.microsoft.com/office/drawing/2014/main" id="{4D6FB940-2E4C-2ED8-6F17-B4A2A1C0B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5914" y="4444869"/>
              <a:ext cx="361605" cy="281254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Shape 776">
              <a:extLst>
                <a:ext uri="{FF2B5EF4-FFF2-40B4-BE49-F238E27FC236}">
                  <a16:creationId xmlns:a16="http://schemas.microsoft.com/office/drawing/2014/main" id="{14810FD5-B211-5EE5-FF2B-D4A1AE828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796" y="549388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Shape 776">
              <a:extLst>
                <a:ext uri="{FF2B5EF4-FFF2-40B4-BE49-F238E27FC236}">
                  <a16:creationId xmlns:a16="http://schemas.microsoft.com/office/drawing/2014/main" id="{5BD33737-252A-0FC4-CDCF-C0EC1190E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3662" y="16334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C5D17B3F-082A-8620-1EC6-56BC09941384}"/>
              </a:ext>
            </a:extLst>
          </p:cNvPr>
          <p:cNvCxnSpPr>
            <a:cxnSpLocks/>
          </p:cNvCxnSpPr>
          <p:nvPr/>
        </p:nvCxnSpPr>
        <p:spPr>
          <a:xfrm flipH="1" flipV="1">
            <a:off x="3736791" y="3647556"/>
            <a:ext cx="705246" cy="113242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2">
            <a:extLst>
              <a:ext uri="{FF2B5EF4-FFF2-40B4-BE49-F238E27FC236}">
                <a16:creationId xmlns:a16="http://schemas.microsoft.com/office/drawing/2014/main" id="{AA6402E6-DEA8-ACE8-5DE9-35F84815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8EC041E-B0C1-7ADB-FE22-3D5E1D43D33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80557" y="1254632"/>
            <a:ext cx="999167" cy="620855"/>
          </a:xfrm>
          <a:prstGeom prst="rect">
            <a:avLst/>
          </a:prstGeom>
        </p:spPr>
      </p:pic>
      <p:sp>
        <p:nvSpPr>
          <p:cNvPr id="49" name="Shape 776">
            <a:extLst>
              <a:ext uri="{FF2B5EF4-FFF2-40B4-BE49-F238E27FC236}">
                <a16:creationId xmlns:a16="http://schemas.microsoft.com/office/drawing/2014/main" id="{3F21A537-24C5-D157-6C8C-DBDAF193413F}"/>
              </a:ext>
            </a:extLst>
          </p:cNvPr>
          <p:cNvSpPr>
            <a:spLocks noChangeAspect="1"/>
          </p:cNvSpPr>
          <p:nvPr/>
        </p:nvSpPr>
        <p:spPr>
          <a:xfrm>
            <a:off x="3309246" y="1363581"/>
            <a:ext cx="231268" cy="176260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103883" tIns="103883" rIns="103883" bIns="103883" anchor="ctr" anchorCtr="0">
            <a:noAutofit/>
          </a:bodyPr>
          <a:lstStyle/>
          <a:p>
            <a:endParaRPr sz="240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6200985" y="1254632"/>
            <a:ext cx="5631894" cy="298239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Century Gothic" panose="020B0502020202020204" pitchFamily="34" charset="0"/>
              </a:rPr>
              <a:t>Описание региона</a:t>
            </a:r>
          </a:p>
          <a:p>
            <a:endParaRPr lang="en-US" sz="1000" b="1" dirty="0">
              <a:latin typeface="Century Gothic" panose="020B0502020202020204" pitchFamily="34" charset="0"/>
            </a:endParaRPr>
          </a:p>
          <a:p>
            <a:r>
              <a:rPr lang="ru-RU" sz="1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Шымкент </a:t>
            </a:r>
            <a:r>
              <a:rPr lang="ru-RU" sz="1400" b="1" dirty="0">
                <a:latin typeface="Century Gothic" panose="020B0502020202020204" pitchFamily="34" charset="0"/>
              </a:rPr>
              <a:t>— </a:t>
            </a:r>
            <a:r>
              <a:rPr lang="ru-RU" sz="1400" dirty="0">
                <a:latin typeface="Century Gothic" panose="020B0502020202020204" pitchFamily="34" charset="0"/>
              </a:rPr>
              <a:t>третий по величине город Казахстана. В древности здесь проходил Великий Шелковый путь и велась оживленная торговля. В наши дни это крупный промышленный и культурный центр, входящий в тройку самых популярных туристических мест страны.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Шымкент - город на юге Казахстана, один из трёх городов страны, имеющих статус республиканского значения; является отдельной административно-территориальной единицей (17-й регион республики), не входящей в состав окружающей её области.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Заголовок 1">
            <a:extLst>
              <a:ext uri="{FF2B5EF4-FFF2-40B4-BE49-F238E27FC236}">
                <a16:creationId xmlns:a16="http://schemas.microsoft.com/office/drawing/2014/main" id="{8A514668-D129-462E-846D-62391293E1F8}"/>
              </a:ext>
            </a:extLst>
          </p:cNvPr>
          <p:cNvSpPr txBox="1">
            <a:spLocks/>
          </p:cNvSpPr>
          <p:nvPr/>
        </p:nvSpPr>
        <p:spPr>
          <a:xfrm>
            <a:off x="445314" y="4836959"/>
            <a:ext cx="11538883" cy="133800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Century Gothic" panose="020B0502020202020204" pitchFamily="34" charset="0"/>
              </a:rPr>
              <a:t>Статистика региона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Население –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1 24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581 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en-US" sz="1400" b="1" dirty="0">
                <a:latin typeface="Century Gothic" panose="020B0502020202020204" pitchFamily="34" charset="0"/>
              </a:rPr>
              <a:t>6</a:t>
            </a:r>
            <a:r>
              <a:rPr lang="ru-RU" sz="1400" b="1" dirty="0">
                <a:latin typeface="Century Gothic" panose="020B0502020202020204" pitchFamily="34" charset="0"/>
              </a:rPr>
              <a:t>,</a:t>
            </a:r>
            <a:r>
              <a:rPr lang="en-US" sz="1400" b="1" dirty="0">
                <a:latin typeface="Century Gothic" panose="020B0502020202020204" pitchFamily="34" charset="0"/>
              </a:rPr>
              <a:t>2</a:t>
            </a:r>
            <a:r>
              <a:rPr lang="ru-RU" sz="1400" b="1" dirty="0">
                <a:latin typeface="Century Gothic" panose="020B0502020202020204" pitchFamily="34" charset="0"/>
              </a:rPr>
              <a:t> % </a:t>
            </a:r>
            <a:r>
              <a:rPr lang="ru-RU" sz="1400" dirty="0">
                <a:latin typeface="Century Gothic" panose="020B0502020202020204" pitchFamily="34" charset="0"/>
              </a:rPr>
              <a:t>от общего количества по РК, </a:t>
            </a:r>
            <a:r>
              <a:rPr lang="en-US" sz="1400" b="1" dirty="0">
                <a:latin typeface="Century Gothic" panose="020B0502020202020204" pitchFamily="34" charset="0"/>
              </a:rPr>
              <a:t>5</a:t>
            </a:r>
            <a:r>
              <a:rPr lang="ru-RU" sz="1400" b="1" dirty="0">
                <a:latin typeface="Century Gothic" panose="020B0502020202020204" pitchFamily="34" charset="0"/>
              </a:rPr>
              <a:t>-е</a:t>
            </a:r>
            <a:r>
              <a:rPr lang="ru-RU" sz="1400" dirty="0">
                <a:latin typeface="Century Gothic" panose="020B0502020202020204" pitchFamily="34" charset="0"/>
              </a:rPr>
              <a:t> 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Площадь –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1 162,8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км²</a:t>
            </a:r>
            <a:r>
              <a:rPr lang="ru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0,4 %, 1-е </a:t>
            </a:r>
            <a:r>
              <a:rPr lang="ru-RU" sz="1400" dirty="0">
                <a:latin typeface="Century Gothic" panose="020B0502020202020204" pitchFamily="34" charset="0"/>
              </a:rPr>
              <a:t>место среди городов РК);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Кол-во действующих субъектов МСБ –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136 250 ед.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kk-KZ" sz="1400" b="1" dirty="0">
                <a:latin typeface="Century Gothic" panose="020B0502020202020204" pitchFamily="34" charset="0"/>
              </a:rPr>
              <a:t>6</a:t>
            </a:r>
            <a:r>
              <a:rPr lang="ru-RU" sz="1400" b="1" dirty="0">
                <a:latin typeface="Century Gothic" panose="020B0502020202020204" pitchFamily="34" charset="0"/>
              </a:rPr>
              <a:t>,</a:t>
            </a:r>
            <a:r>
              <a:rPr lang="kk-KZ" sz="1400" b="1" dirty="0">
                <a:latin typeface="Century Gothic" panose="020B0502020202020204" pitchFamily="34" charset="0"/>
              </a:rPr>
              <a:t>6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РК, </a:t>
            </a:r>
            <a:r>
              <a:rPr lang="kk-KZ" sz="1400" b="1" dirty="0">
                <a:latin typeface="Century Gothic" panose="020B0502020202020204" pitchFamily="34" charset="0"/>
              </a:rPr>
              <a:t>5</a:t>
            </a:r>
            <a:r>
              <a:rPr lang="ru-RU" sz="1400" b="1" dirty="0">
                <a:latin typeface="Century Gothic" panose="020B0502020202020204" pitchFamily="34" charset="0"/>
              </a:rPr>
              <a:t>-е </a:t>
            </a:r>
            <a:r>
              <a:rPr lang="ru-RU" sz="1400" dirty="0">
                <a:latin typeface="Century Gothic" panose="020B0502020202020204" pitchFamily="34" charset="0"/>
              </a:rPr>
              <a:t>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Численность занятых в МСБ – </a:t>
            </a:r>
            <a:r>
              <a:rPr lang="kk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226 513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kk-KZ" sz="1400" b="1" dirty="0">
                <a:latin typeface="Century Gothic" panose="020B0502020202020204" pitchFamily="34" charset="0"/>
              </a:rPr>
              <a:t>5</a:t>
            </a:r>
            <a:r>
              <a:rPr lang="ru-RU" sz="1400" b="1" dirty="0">
                <a:latin typeface="Century Gothic" panose="020B0502020202020204" pitchFamily="34" charset="0"/>
              </a:rPr>
              <a:t>,</a:t>
            </a:r>
            <a:r>
              <a:rPr lang="kk-KZ" sz="1400" b="1" dirty="0">
                <a:latin typeface="Century Gothic" panose="020B0502020202020204" pitchFamily="34" charset="0"/>
              </a:rPr>
              <a:t>3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РК), вклад МСП в занятость региона -</a:t>
            </a:r>
            <a:r>
              <a:rPr lang="ru-RU" sz="1400" b="1" dirty="0">
                <a:latin typeface="Century Gothic" panose="020B0502020202020204" pitchFamily="34" charset="0"/>
              </a:rPr>
              <a:t> 51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0</a:t>
            </a:r>
            <a:r>
              <a:rPr lang="en-US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ВДС МСП –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1 022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ru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400" dirty="0">
                <a:latin typeface="Century Gothic" panose="020B0502020202020204" pitchFamily="34" charset="0"/>
              </a:rPr>
              <a:t>тенге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5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1%</a:t>
            </a:r>
            <a:r>
              <a:rPr lang="ru-RU" sz="1400" dirty="0">
                <a:latin typeface="Century Gothic" panose="020B0502020202020204" pitchFamily="34" charset="0"/>
              </a:rPr>
              <a:t> от общей суммы по РК) (вклад МСП в ВРП составляет</a:t>
            </a:r>
            <a:r>
              <a:rPr lang="ru-KZ" sz="1400" dirty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56,</a:t>
            </a:r>
            <a:r>
              <a:rPr lang="kk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ru-RU" sz="1400" b="1">
                <a:solidFill>
                  <a:srgbClr val="C00000"/>
                </a:solidFill>
                <a:latin typeface="Century Gothic" panose="020B0502020202020204" pitchFamily="34" charset="0"/>
              </a:rPr>
              <a:t>%</a:t>
            </a:r>
            <a:r>
              <a:rPr lang="ru-RU" sz="1400">
                <a:latin typeface="Century Gothic" panose="020B0502020202020204" pitchFamily="34" charset="0"/>
              </a:rPr>
              <a:t>).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5766" y="-19894"/>
            <a:ext cx="8787874" cy="58830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Статистика вклада г. Шымкент в экономику страны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90" y="584676"/>
            <a:ext cx="296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и ВДС МСП РК за 3 мес. 2024г.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8748" y="588238"/>
            <a:ext cx="25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на душу населения РК за 3 мес. 2024г. (</a:t>
            </a:r>
            <a:r>
              <a:rPr lang="en-US" sz="1200" b="1" dirty="0">
                <a:latin typeface="Century Gothic" panose="020B0502020202020204" pitchFamily="34" charset="0"/>
              </a:rPr>
              <a:t>$ </a:t>
            </a:r>
            <a:r>
              <a:rPr lang="kk-KZ" sz="1200" b="1" dirty="0">
                <a:latin typeface="Century Gothic" panose="020B0502020202020204" pitchFamily="34" charset="0"/>
              </a:rPr>
              <a:t>США</a:t>
            </a:r>
            <a:r>
              <a:rPr lang="en-US" sz="1200" b="1" dirty="0">
                <a:latin typeface="Century Gothic" panose="020B0502020202020204" pitchFamily="34" charset="0"/>
              </a:rPr>
              <a:t>)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3189" y="534760"/>
            <a:ext cx="312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Налоги и платежи в государственный бюджет за 6 мес. 2024г. 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756" y="5145137"/>
            <a:ext cx="5284334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ВРП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26,0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ВРП г. Шымкент составил</a:t>
            </a:r>
            <a:r>
              <a:rPr lang="ru-KZ" sz="1100" i="1" dirty="0">
                <a:latin typeface="Century Gothic" panose="020B0502020202020204" pitchFamily="34" charset="0"/>
              </a:rPr>
              <a:t> </a:t>
            </a:r>
            <a:r>
              <a:rPr lang="ru-RU" sz="1100" b="1" i="1" dirty="0">
                <a:latin typeface="Century Gothic" panose="020B0502020202020204" pitchFamily="34" charset="0"/>
              </a:rPr>
              <a:t>873 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ВДС МСБ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9,8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ВДС МСБ г. Шымкент составил </a:t>
            </a:r>
            <a:r>
              <a:rPr lang="ru-RU" sz="1100" b="1" i="1" dirty="0">
                <a:latin typeface="Century Gothic" panose="020B0502020202020204" pitchFamily="34" charset="0"/>
              </a:rPr>
              <a:t>441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мл</a:t>
            </a:r>
            <a:r>
              <a:rPr lang="ru-KZ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рд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 (доля ВДС МСП в ВРП региона составила</a:t>
            </a:r>
            <a:r>
              <a:rPr lang="ru-KZ" sz="1100" i="1" dirty="0">
                <a:latin typeface="Century Gothic" panose="020B0502020202020204" pitchFamily="34" charset="0"/>
              </a:rPr>
              <a:t> </a:t>
            </a:r>
            <a:r>
              <a:rPr lang="ru-RU" sz="1100" b="1" i="1" dirty="0">
                <a:latin typeface="Century Gothic" panose="020B0502020202020204" pitchFamily="34" charset="0"/>
              </a:rPr>
              <a:t>50%</a:t>
            </a:r>
            <a:r>
              <a:rPr lang="ru-RU" sz="11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0746" y="5145137"/>
            <a:ext cx="5941853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Налоги и платежи в государственный бюджет за полгода 2024 года в Казахстане составили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9,6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Налоги и платежи г. Шымкент составили </a:t>
            </a:r>
            <a:r>
              <a:rPr lang="ru-RU" sz="11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294,6 млрд </a:t>
            </a:r>
            <a:r>
              <a:rPr lang="ru-RU" sz="1100" b="1" i="1" dirty="0" err="1">
                <a:latin typeface="Century Gothic" panose="020B0502020202020204" pitchFamily="34" charset="0"/>
              </a:rPr>
              <a:t>тг</a:t>
            </a:r>
            <a:r>
              <a:rPr lang="ru-RU" sz="1100" b="1" i="1" dirty="0">
                <a:latin typeface="Century Gothic" panose="020B0502020202020204" pitchFamily="34" charset="0"/>
              </a:rPr>
              <a:t>.</a:t>
            </a:r>
            <a:r>
              <a:rPr lang="ru-RU" sz="1100" i="1" dirty="0">
                <a:latin typeface="Century Gothic" panose="020B0502020202020204" pitchFamily="34" charset="0"/>
              </a:rPr>
              <a:t> (</a:t>
            </a:r>
            <a:r>
              <a:rPr lang="ru-RU" sz="1100" b="1" i="1" dirty="0">
                <a:latin typeface="Century Gothic" panose="020B0502020202020204" pitchFamily="34" charset="0"/>
              </a:rPr>
              <a:t>3,1%</a:t>
            </a:r>
            <a:r>
              <a:rPr lang="ru-RU" sz="1100" i="1" dirty="0">
                <a:latin typeface="Century Gothic" panose="020B0502020202020204" pitchFamily="34" charset="0"/>
              </a:rPr>
              <a:t> от общего показателя по РК)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26" y="6344490"/>
            <a:ext cx="912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: 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*КБК 6 – Поступление от продажи финансовых активов государство; КБК 8 – Используемые остатки бюджетных средств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92025" y="28153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A004F11-AAF9-9E9E-EBC2-9EA295E01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316269"/>
              </p:ext>
            </p:extLst>
          </p:nvPr>
        </p:nvGraphicFramePr>
        <p:xfrm>
          <a:off x="209012" y="1046341"/>
          <a:ext cx="4330691" cy="400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33EAA-ED94-61D9-E773-6A1D23B4F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854235"/>
              </p:ext>
            </p:extLst>
          </p:nvPr>
        </p:nvGraphicFramePr>
        <p:xfrm>
          <a:off x="4703949" y="1046341"/>
          <a:ext cx="3485545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0B84D1-D8FE-E50E-617D-91DD45FF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3</a:t>
            </a:fld>
            <a:endParaRPr lang="ru-KZ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34D39E4-ECD0-6DA6-6989-9972F17E2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878355"/>
              </p:ext>
            </p:extLst>
          </p:nvPr>
        </p:nvGraphicFramePr>
        <p:xfrm>
          <a:off x="8236981" y="1046341"/>
          <a:ext cx="3955019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6985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8761" y="167437"/>
            <a:ext cx="8519013" cy="58830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Статистика занятости населения г. Шымкент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723" y="1412929"/>
            <a:ext cx="349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Уровень эконом. активности, 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2589" y="1412928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Уровень занятости, чел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521899" y="1412927"/>
            <a:ext cx="2758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занятости, чел.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73657" y="3565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D67C7C-D2CB-ADCA-3FD0-88F35411959E}"/>
              </a:ext>
            </a:extLst>
          </p:cNvPr>
          <p:cNvSpPr txBox="1"/>
          <p:nvPr/>
        </p:nvSpPr>
        <p:spPr>
          <a:xfrm>
            <a:off x="5768" y="6642556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1639F7-B989-3DBF-3BA5-2EF6E830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4</a:t>
            </a:fld>
            <a:endParaRPr lang="ru-KZ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2EF62CDB-C5DC-1544-9D62-1B80B5A37B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668070"/>
              </p:ext>
            </p:extLst>
          </p:nvPr>
        </p:nvGraphicFramePr>
        <p:xfrm>
          <a:off x="45997" y="1720705"/>
          <a:ext cx="3925927" cy="2403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11436CF2-D9F0-5D9A-54D2-C404DCD443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585992"/>
              </p:ext>
            </p:extLst>
          </p:nvPr>
        </p:nvGraphicFramePr>
        <p:xfrm>
          <a:off x="4264818" y="1720705"/>
          <a:ext cx="3839158" cy="240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0A6DB9A3-3F0E-18F2-E74B-AD4021DA2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4558"/>
              </p:ext>
            </p:extLst>
          </p:nvPr>
        </p:nvGraphicFramePr>
        <p:xfrm>
          <a:off x="8267700" y="1720704"/>
          <a:ext cx="3714577" cy="240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0756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6484BC-789A-4A8F-99EF-7735549D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57" y="117599"/>
            <a:ext cx="8024446" cy="63817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Количество действующих субъектов МСБ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DA7D92-FE25-4C4B-BE83-1F044CBD92C4}"/>
              </a:ext>
            </a:extLst>
          </p:cNvPr>
          <p:cNvSpPr/>
          <p:nvPr/>
        </p:nvSpPr>
        <p:spPr>
          <a:xfrm>
            <a:off x="7673796" y="2525060"/>
            <a:ext cx="4244170" cy="14563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В разрезе отраслей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по</a:t>
            </a:r>
            <a:r>
              <a:rPr kumimoji="0" lang="ru-RU" altLang="ru-RU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г. Шымкент</a:t>
            </a:r>
            <a:r>
              <a:rPr lang="ru-RU" altLang="ru-RU" sz="1400" b="1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преобладают: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Торговля 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43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0%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</a:t>
            </a:r>
            <a:r>
              <a:rPr lang="ru-KZ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58,6 тыс. ед.</a:t>
            </a:r>
            <a:endParaRPr lang="ru-KZ" sz="1200" b="1" dirty="0">
              <a:solidFill>
                <a:prstClr val="black"/>
              </a:solidFill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Прочие виды услуг 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18,0%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24,6 тыс. ед.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Обрабатывающая </a:t>
            </a:r>
            <a:r>
              <a:rPr lang="ru-RU" sz="1200" dirty="0" err="1">
                <a:solidFill>
                  <a:prstClr val="black"/>
                </a:solidFill>
                <a:latin typeface="Century Gothic"/>
                <a:cs typeface="Arial"/>
              </a:rPr>
              <a:t>пром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. –</a:t>
            </a:r>
            <a:r>
              <a:rPr lang="ru-KZ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7,6%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</a:t>
            </a:r>
            <a:r>
              <a:rPr lang="ru-KZ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10,3 тыс. ед.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27B0F-BE93-42AA-8029-ED447DCF75D6}"/>
              </a:ext>
            </a:extLst>
          </p:cNvPr>
          <p:cNvSpPr txBox="1"/>
          <p:nvPr/>
        </p:nvSpPr>
        <p:spPr>
          <a:xfrm>
            <a:off x="7469758" y="1210431"/>
            <a:ext cx="4448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136 250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субъектов МСБ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F76DD59-CB09-2992-5AF1-DE03C5C76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110047" y="192817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764CA2-50A5-2771-A1E5-2A6D252DB87D}"/>
              </a:ext>
            </a:extLst>
          </p:cNvPr>
          <p:cNvSpPr txBox="1"/>
          <p:nvPr/>
        </p:nvSpPr>
        <p:spPr>
          <a:xfrm>
            <a:off x="228325" y="6438887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9AC6CDA-58B0-10B1-28A2-B2D53CC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5</a:t>
            </a:fld>
            <a:endParaRPr lang="ru-KZ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0EA5612-CE67-7799-DAA6-BFCADA3601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704753"/>
              </p:ext>
            </p:extLst>
          </p:nvPr>
        </p:nvGraphicFramePr>
        <p:xfrm>
          <a:off x="596019" y="1039160"/>
          <a:ext cx="6538111" cy="522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591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168" y="94208"/>
            <a:ext cx="8024446" cy="90096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Количество действующих субъектов МСБ и результаты поддержки Фонда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0" y="1462395"/>
            <a:ext cx="556506" cy="589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0" y="2204467"/>
            <a:ext cx="556506" cy="4848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6" y="4411393"/>
            <a:ext cx="564031" cy="566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8" y="5023807"/>
            <a:ext cx="651485" cy="589082"/>
          </a:xfrm>
          <a:prstGeom prst="rect">
            <a:avLst/>
          </a:prstGeom>
        </p:spPr>
      </p:pic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8228995" y="1887182"/>
            <a:ext cx="701943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6417892" y="2619971"/>
            <a:ext cx="247151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5730844" y="3306257"/>
            <a:ext cx="3200094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5226518" y="4044333"/>
            <a:ext cx="3696856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5226518" y="4789976"/>
            <a:ext cx="367061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5226518" y="5469818"/>
            <a:ext cx="3670615" cy="1673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228995" y="865380"/>
            <a:ext cx="1891121" cy="52308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Кол-во </a:t>
            </a:r>
            <a:r>
              <a:rPr lang="kk-KZ" sz="1200" b="1" dirty="0">
                <a:latin typeface="Century Gothic" panose="020B0502020202020204" pitchFamily="34" charset="0"/>
              </a:rPr>
              <a:t>проектов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ед.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300879" y="865380"/>
            <a:ext cx="1891121" cy="5230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Сумма </a:t>
            </a:r>
            <a:r>
              <a:rPr lang="kk-KZ" sz="1200" b="1" dirty="0">
                <a:latin typeface="Century Gothic" panose="020B0502020202020204" pitchFamily="34" charset="0"/>
              </a:rPr>
              <a:t>кредитов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8873E28-AF2F-3D22-A33C-7E78C793D744}"/>
              </a:ext>
            </a:extLst>
          </p:cNvPr>
          <p:cNvCxnSpPr>
            <a:cxnSpLocks/>
          </p:cNvCxnSpPr>
          <p:nvPr/>
        </p:nvCxnSpPr>
        <p:spPr>
          <a:xfrm>
            <a:off x="10300879" y="853583"/>
            <a:ext cx="0" cy="4786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483C224-68E1-4B8C-D41C-B7E560DB99F7}"/>
              </a:ext>
            </a:extLst>
          </p:cNvPr>
          <p:cNvSpPr/>
          <p:nvPr/>
        </p:nvSpPr>
        <p:spPr>
          <a:xfrm>
            <a:off x="1095573" y="6032185"/>
            <a:ext cx="9725305" cy="58908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Результаты по всем финансовым программам по г. Шымкент: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13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проектов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на сумму кредитов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607,1 млрд </a:t>
            </a:r>
            <a:r>
              <a:rPr lang="ru-RU" sz="1400" b="1" dirty="0">
                <a:latin typeface="Century Gothic" panose="020B0502020202020204" pitchFamily="34" charset="0"/>
              </a:rPr>
              <a:t>тенге</a:t>
            </a:r>
          </a:p>
        </p:txBody>
      </p:sp>
      <p:pic>
        <p:nvPicPr>
          <p:cNvPr id="1026" name="Picture 2" descr="Производство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6" y="2909284"/>
            <a:ext cx="556506" cy="5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342720" y="161839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50087" y="1712929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5 703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320740" y="2438257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866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256409" y="3090201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859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46357" y="3841074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322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346357" y="4594878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1 035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58886" y="5301887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157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64497" y="1707786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53,2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864498" y="2445957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39,9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885704" y="3102903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244,8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885704" y="3841074"/>
            <a:ext cx="473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7,3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06788" y="5330711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14,0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888025" y="4612800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38,6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A921B4-DD8C-6CCD-66FE-CDAE433E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6</a:t>
            </a:fld>
            <a:endParaRPr lang="ru-KZ"/>
          </a:p>
        </p:txBody>
      </p:sp>
      <p:sp>
        <p:nvSpPr>
          <p:cNvPr id="7" name="Пятиугольник 12">
            <a:extLst>
              <a:ext uri="{FF2B5EF4-FFF2-40B4-BE49-F238E27FC236}">
                <a16:creationId xmlns:a16="http://schemas.microsoft.com/office/drawing/2014/main" id="{EFA32A07-A870-83A6-D227-5FE03EFE7CD4}"/>
              </a:ext>
            </a:extLst>
          </p:cNvPr>
          <p:cNvSpPr/>
          <p:nvPr/>
        </p:nvSpPr>
        <p:spPr>
          <a:xfrm flipH="1">
            <a:off x="9046102" y="6462980"/>
            <a:ext cx="1774777" cy="1582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407" rIns="42407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 состоянию на 01.</a:t>
            </a:r>
            <a:r>
              <a:rPr lang="en-US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12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.2024</a:t>
            </a:r>
            <a:r>
              <a:rPr lang="en-US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г.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0EA5612-CE67-7799-DAA6-BFCADA3601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298993"/>
              </p:ext>
            </p:extLst>
          </p:nvPr>
        </p:nvGraphicFramePr>
        <p:xfrm>
          <a:off x="984296" y="1316439"/>
          <a:ext cx="6322179" cy="453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3" name="Рисунок 12" descr="Изображение выглядит как Быстрое питание, еда&#10;&#10;Автоматически созданное описание">
            <a:extLst>
              <a:ext uri="{FF2B5EF4-FFF2-40B4-BE49-F238E27FC236}">
                <a16:creationId xmlns:a16="http://schemas.microsoft.com/office/drawing/2014/main" id="{9E3C28BB-EAA5-5139-4DAD-C142106BF0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0" y="3572770"/>
            <a:ext cx="717527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508657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Экспорт </a:t>
            </a:r>
            <a:r>
              <a:rPr lang="kk-KZ" sz="2400" b="1" dirty="0">
                <a:latin typeface="Century Gothic" panose="020B0502020202020204" pitchFamily="34" charset="0"/>
              </a:rPr>
              <a:t>г</a:t>
            </a:r>
            <a:r>
              <a:rPr lang="ru-RU" sz="2400" b="1" dirty="0">
                <a:latin typeface="Century Gothic" panose="020B0502020202020204" pitchFamily="34" charset="0"/>
              </a:rPr>
              <a:t>. Шымкент за </a:t>
            </a:r>
            <a:r>
              <a:rPr lang="en-US" sz="2400" b="1" dirty="0">
                <a:latin typeface="Century Gothic" panose="020B0502020202020204" pitchFamily="34" charset="0"/>
              </a:rPr>
              <a:t>9</a:t>
            </a:r>
            <a:r>
              <a:rPr lang="ru-RU" sz="2400" b="1" dirty="0">
                <a:latin typeface="Century Gothic" panose="020B0502020202020204" pitchFamily="34" charset="0"/>
              </a:rPr>
              <a:t> мес. 2024г.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9155" y="3280073"/>
            <a:ext cx="2625754" cy="125834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Экспорт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9525333" y="5234808"/>
            <a:ext cx="2359231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Полуфабрикаты из железа и стали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27 589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3076869" y="1958197"/>
            <a:ext cx="1842480" cy="40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Летательные апппараты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130 700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 flipV="1">
            <a:off x="6224492" y="2292999"/>
            <a:ext cx="0" cy="98707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 flipH="1" flipV="1">
            <a:off x="4413756" y="2381858"/>
            <a:ext cx="912728" cy="100327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3333994" y="4360387"/>
            <a:ext cx="1761703" cy="155942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7697912" y="2178551"/>
            <a:ext cx="2296216" cy="228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Мука пшеничная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53 332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338766" y="639672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экспорта составил: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698 883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0" y="6530649"/>
            <a:ext cx="5095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7419731" y="6518991"/>
            <a:ext cx="2359231" cy="239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Пшеница и меслин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24 887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7418" y="6142133"/>
            <a:ext cx="29768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Проволока алюминиевая на </a:t>
            </a:r>
            <a:r>
              <a:rPr lang="ru-RU" sz="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22 535 </a:t>
            </a:r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899" y="2712878"/>
            <a:ext cx="28651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Бумажная масса, макулатура на </a:t>
            </a:r>
            <a:r>
              <a:rPr lang="ru-RU" sz="800" b="1" dirty="0">
                <a:latin typeface="Century Gothic" panose="020B0502020202020204" pitchFamily="34" charset="0"/>
              </a:rPr>
              <a:t>18 267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 flipH="1">
            <a:off x="6096000" y="4538422"/>
            <a:ext cx="3456" cy="11856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375BE93-EEF5-EC0E-D126-B8F07690DE69}"/>
              </a:ext>
            </a:extLst>
          </p:cNvPr>
          <p:cNvSpPr/>
          <p:nvPr/>
        </p:nvSpPr>
        <p:spPr>
          <a:xfrm>
            <a:off x="956510" y="3988807"/>
            <a:ext cx="1888744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Бочки, барабаны, ящики и прочие емкости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21 426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5BE391A-4963-CF3B-C633-7DD3718DB795}"/>
              </a:ext>
            </a:extLst>
          </p:cNvPr>
          <p:cNvCxnSpPr>
            <a:cxnSpLocks/>
          </p:cNvCxnSpPr>
          <p:nvPr/>
        </p:nvCxnSpPr>
        <p:spPr>
          <a:xfrm flipH="1" flipV="1">
            <a:off x="2820999" y="2886841"/>
            <a:ext cx="2034893" cy="79915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5176070" y="1905270"/>
            <a:ext cx="2184208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Нефть и нефтепродукты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108  623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F1B25FF-6701-6D83-4809-E35C7C27261A}"/>
              </a:ext>
            </a:extLst>
          </p:cNvPr>
          <p:cNvSpPr/>
          <p:nvPr/>
        </p:nvSpPr>
        <p:spPr>
          <a:xfrm>
            <a:off x="5193224" y="6465058"/>
            <a:ext cx="1834722" cy="34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Волокно хлопковое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23 759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9679751" y="3224869"/>
            <a:ext cx="1744153" cy="382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Масло подсолнечное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31 141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14" descr="Чугун ">
            <a:extLst>
              <a:ext uri="{FF2B5EF4-FFF2-40B4-BE49-F238E27FC236}">
                <a16:creationId xmlns:a16="http://schemas.microsoft.com/office/drawing/2014/main" id="{9B254E6C-F19E-E987-0960-7DDB80804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442" y="4538422"/>
            <a:ext cx="738814" cy="7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Мешок пшеницы ">
            <a:extLst>
              <a:ext uri="{FF2B5EF4-FFF2-40B4-BE49-F238E27FC236}">
                <a16:creationId xmlns:a16="http://schemas.microsoft.com/office/drawing/2014/main" id="{263F5AA5-0E9A-B2C4-C45B-F98F49063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267" y="5678923"/>
            <a:ext cx="912727" cy="9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транспорт, Винт вертолета, вертолет, винтокрылый летательный аппарат&#10;&#10;Автоматически созданное описание">
            <a:extLst>
              <a:ext uri="{FF2B5EF4-FFF2-40B4-BE49-F238E27FC236}">
                <a16:creationId xmlns:a16="http://schemas.microsoft.com/office/drawing/2014/main" id="{CCEEEFEF-D331-FF77-A88A-E5438279EB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12" y="1291396"/>
            <a:ext cx="804065" cy="80406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3CAC324-901A-7CF2-1214-FBBC7F755D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08" y="1267629"/>
            <a:ext cx="690568" cy="69056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ыстрое питание, еда&#10;&#10;Автоматически созданное описание">
            <a:extLst>
              <a:ext uri="{FF2B5EF4-FFF2-40B4-BE49-F238E27FC236}">
                <a16:creationId xmlns:a16="http://schemas.microsoft.com/office/drawing/2014/main" id="{F5E49915-EC2E-FCD3-9F57-D4713FE443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36" y="1502161"/>
            <a:ext cx="771581" cy="7715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утылка, желтый, безалкогольный напиток&#10;&#10;Автоматически созданное описание">
            <a:extLst>
              <a:ext uri="{FF2B5EF4-FFF2-40B4-BE49-F238E27FC236}">
                <a16:creationId xmlns:a16="http://schemas.microsoft.com/office/drawing/2014/main" id="{95FEEC9D-1D37-E26A-2526-24B6A16CD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161" y="2502072"/>
            <a:ext cx="755851" cy="7558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ACFAA17-E0D4-FA91-0250-5583BF59BF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16" y="5778983"/>
            <a:ext cx="780136" cy="78013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круг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101A78C-6F23-0AB0-EAF0-80DCE8B0AE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10" y="5346623"/>
            <a:ext cx="804065" cy="8040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69A93FFF-CCFC-EE2F-7449-78EB95E8CB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2" y="3261200"/>
            <a:ext cx="708935" cy="70893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снимок экрана, мультфильм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1E40A99-D4FD-F25B-30A2-A6892F958F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26" y="2058832"/>
            <a:ext cx="664740" cy="6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0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2157" y="3314339"/>
            <a:ext cx="2625754" cy="125834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Импорт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24339" y="115894"/>
            <a:ext cx="9582391" cy="559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dirty="0">
                <a:latin typeface="Century Gothic" panose="020B0502020202020204" pitchFamily="34" charset="0"/>
              </a:rPr>
              <a:t>Импорт</a:t>
            </a:r>
            <a:r>
              <a:rPr lang="ru-RU" sz="2400" b="1" dirty="0">
                <a:latin typeface="Century Gothic" panose="020B0502020202020204" pitchFamily="34" charset="0"/>
              </a:rPr>
              <a:t> г</a:t>
            </a:r>
            <a:r>
              <a:rPr lang="en-US" sz="2400" b="1" dirty="0">
                <a:latin typeface="Century Gothic" panose="020B0502020202020204" pitchFamily="34" charset="0"/>
              </a:rPr>
              <a:t>. </a:t>
            </a:r>
            <a:r>
              <a:rPr lang="kk-KZ" sz="2400" b="1" dirty="0">
                <a:latin typeface="Century Gothic" panose="020B0502020202020204" pitchFamily="34" charset="0"/>
              </a:rPr>
              <a:t>Шымкент</a:t>
            </a:r>
            <a:r>
              <a:rPr lang="ru-RU" sz="2400" b="1" dirty="0">
                <a:latin typeface="Century Gothic" panose="020B0502020202020204" pitchFamily="34" charset="0"/>
              </a:rPr>
              <a:t> за 9 мес. 2024г.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247597" y="606904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импорта составил: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1 440 825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40B7800-DE4E-EBBA-0CCE-1AA49FABE482}"/>
              </a:ext>
            </a:extLst>
          </p:cNvPr>
          <p:cNvSpPr/>
          <p:nvPr/>
        </p:nvSpPr>
        <p:spPr>
          <a:xfrm>
            <a:off x="1435068" y="5946399"/>
            <a:ext cx="2368043" cy="354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Кровь человеческая, кровь животных для терапевтических целей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39 538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0BE28D0-A569-2E34-E2E6-B1DB989E75BB}"/>
              </a:ext>
            </a:extLst>
          </p:cNvPr>
          <p:cNvSpPr/>
          <p:nvPr/>
        </p:nvSpPr>
        <p:spPr>
          <a:xfrm>
            <a:off x="557488" y="2800885"/>
            <a:ext cx="2111910" cy="22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Станки для обработки металлов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19 397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A08D734-AE2D-2FC6-1D10-E33D1CC59AC1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96D554E0-E1FF-EA48-7FB8-814C17632345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736A6C5F-9983-83B0-3816-9B538625EB0E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25E82FE-2CD4-9AC0-F6E4-0533FADC39C1}"/>
              </a:ext>
            </a:extLst>
          </p:cNvPr>
          <p:cNvCxnSpPr>
            <a:cxnSpLocks/>
          </p:cNvCxnSpPr>
          <p:nvPr/>
        </p:nvCxnSpPr>
        <p:spPr>
          <a:xfrm flipV="1">
            <a:off x="6224492" y="2292999"/>
            <a:ext cx="0" cy="9680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80EAF89-14E0-8DA6-1C48-153472358D35}"/>
              </a:ext>
            </a:extLst>
          </p:cNvPr>
          <p:cNvCxnSpPr>
            <a:cxnSpLocks/>
          </p:cNvCxnSpPr>
          <p:nvPr/>
        </p:nvCxnSpPr>
        <p:spPr>
          <a:xfrm flipH="1" flipV="1">
            <a:off x="3770764" y="2193735"/>
            <a:ext cx="1555720" cy="11913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578CC158-6426-8136-086F-5C011C5229B1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1F702F64-F3AB-9FFA-F767-C9BF6B05E890}"/>
              </a:ext>
            </a:extLst>
          </p:cNvPr>
          <p:cNvCxnSpPr>
            <a:cxnSpLocks/>
          </p:cNvCxnSpPr>
          <p:nvPr/>
        </p:nvCxnSpPr>
        <p:spPr>
          <a:xfrm flipH="1">
            <a:off x="3340827" y="4360387"/>
            <a:ext cx="1754870" cy="137330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4CC607B-2CF5-4D6A-358C-A3EEEAF9F75A}"/>
              </a:ext>
            </a:extLst>
          </p:cNvPr>
          <p:cNvSpPr/>
          <p:nvPr/>
        </p:nvSpPr>
        <p:spPr>
          <a:xfrm>
            <a:off x="5235130" y="1967973"/>
            <a:ext cx="2085714" cy="304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Летательные аппараты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93 305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0FC06B6-1439-9B69-555A-5BF8BBE650E7}"/>
              </a:ext>
            </a:extLst>
          </p:cNvPr>
          <p:cNvSpPr/>
          <p:nvPr/>
        </p:nvSpPr>
        <p:spPr>
          <a:xfrm>
            <a:off x="9338316" y="5285136"/>
            <a:ext cx="2600454" cy="227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Двигатели турбореактивные на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42 988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C2DD974-DA52-85BC-0C88-A81B1F78FD25}"/>
              </a:ext>
            </a:extLst>
          </p:cNvPr>
          <p:cNvSpPr/>
          <p:nvPr/>
        </p:nvSpPr>
        <p:spPr>
          <a:xfrm>
            <a:off x="7483805" y="2015019"/>
            <a:ext cx="229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Лекарственные средства на </a:t>
            </a:r>
          </a:p>
          <a:p>
            <a:pPr algn="ctr"/>
            <a:r>
              <a:rPr lang="ru-RU" sz="800" b="1" dirty="0">
                <a:latin typeface="Century Gothic" panose="020B0502020202020204" pitchFamily="34" charset="0"/>
              </a:rPr>
              <a:t>68 811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34A0F843-D076-77C3-540B-41250CFE91A2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A84F62A6-E46E-9D4C-797F-C65EBC90C161}"/>
              </a:ext>
            </a:extLst>
          </p:cNvPr>
          <p:cNvCxnSpPr>
            <a:cxnSpLocks/>
          </p:cNvCxnSpPr>
          <p:nvPr/>
        </p:nvCxnSpPr>
        <p:spPr>
          <a:xfrm flipH="1">
            <a:off x="6096000" y="4625933"/>
            <a:ext cx="21785" cy="110775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0EE30320-7327-ABFC-9BE9-3CDB15BF77F0}"/>
              </a:ext>
            </a:extLst>
          </p:cNvPr>
          <p:cNvCxnSpPr>
            <a:cxnSpLocks/>
          </p:cNvCxnSpPr>
          <p:nvPr/>
        </p:nvCxnSpPr>
        <p:spPr>
          <a:xfrm flipH="1" flipV="1">
            <a:off x="2743982" y="2851125"/>
            <a:ext cx="2111910" cy="83486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03776AB-522A-57FA-DA9C-AA7CD8EDA586}"/>
              </a:ext>
            </a:extLst>
          </p:cNvPr>
          <p:cNvSpPr/>
          <p:nvPr/>
        </p:nvSpPr>
        <p:spPr>
          <a:xfrm>
            <a:off x="7320845" y="6344145"/>
            <a:ext cx="2113893" cy="34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Листы, ленты алюминиевые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42 907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0AC5EFA-D734-F044-2C31-DB5F4269A89F}"/>
              </a:ext>
            </a:extLst>
          </p:cNvPr>
          <p:cNvSpPr/>
          <p:nvPr/>
        </p:nvSpPr>
        <p:spPr>
          <a:xfrm>
            <a:off x="812205" y="3975657"/>
            <a:ext cx="1904396" cy="384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Прутки из железа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23 170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19174" y="6506680"/>
            <a:ext cx="4807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4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9594015" y="3061568"/>
            <a:ext cx="1815426" cy="61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Автомобили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51 150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03F8BD-8516-27B2-6C3B-DDF032C3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8</a:t>
            </a:fld>
            <a:endParaRPr lang="ru-KZ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1CE7C6-330F-E200-2409-C36A7B8BD82C}"/>
              </a:ext>
            </a:extLst>
          </p:cNvPr>
          <p:cNvSpPr/>
          <p:nvPr/>
        </p:nvSpPr>
        <p:spPr>
          <a:xfrm>
            <a:off x="4842803" y="6554742"/>
            <a:ext cx="2359231" cy="239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Шины, покрышки резиновые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42 513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 descr="Изображение выглядит как транспорт, Винт вертолета, вертолет, винтокрылый летательный аппарат&#10;&#10;Автоматически созданное описание">
            <a:extLst>
              <a:ext uri="{FF2B5EF4-FFF2-40B4-BE49-F238E27FC236}">
                <a16:creationId xmlns:a16="http://schemas.microsoft.com/office/drawing/2014/main" id="{0621BA34-9BEF-A8C6-41CD-7D5A1A67A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25" y="1238425"/>
            <a:ext cx="804065" cy="8040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8911BCD-435E-0F46-6CDF-8EB9C9E5D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36" y="1359344"/>
            <a:ext cx="687328" cy="6873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ное средство, Наземный транспорт, машин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6D09FF6-EC49-FD2E-2A77-57E359529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03" y="2497391"/>
            <a:ext cx="771167" cy="7711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нимок экрана, Графика, графический дизай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339479C-A8CD-3785-DA5C-6A22C567D5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03" y="4382263"/>
            <a:ext cx="804065" cy="8040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EDCDCB3-9308-1972-97C2-EB3CBF3A51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41" y="5623424"/>
            <a:ext cx="690359" cy="69035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E88DB3E2-AE8C-E1FD-D2B5-23A76340A5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38" y="5792235"/>
            <a:ext cx="690359" cy="690359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F5CFE32-C319-FBC0-A798-9BF13F4CD217}"/>
              </a:ext>
            </a:extLst>
          </p:cNvPr>
          <p:cNvSpPr/>
          <p:nvPr/>
        </p:nvSpPr>
        <p:spPr>
          <a:xfrm>
            <a:off x="2084323" y="1986331"/>
            <a:ext cx="28651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Бумажная масса, макулатура на </a:t>
            </a:r>
            <a:r>
              <a:rPr lang="ru-RU" sz="800" b="1" dirty="0">
                <a:latin typeface="Century Gothic" panose="020B0502020202020204" pitchFamily="34" charset="0"/>
              </a:rPr>
              <a:t>17 928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</a:p>
        </p:txBody>
      </p:sp>
      <p:pic>
        <p:nvPicPr>
          <p:cNvPr id="28" name="Рисунок 27" descr="Изображение выглядит как графическая вставка, снимок экрана, мультфильм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34C405C-E23D-40A7-7A0E-A99690FAEB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50" y="1332285"/>
            <a:ext cx="664740" cy="66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руг, Детское искусст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60C2766-7D6F-E51A-858F-979723B5EB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79" y="5230206"/>
            <a:ext cx="659396" cy="65939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нимок экрана, дизайн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A947A1CC-1CFF-15CA-F098-43CB1A483C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15" y="1951540"/>
            <a:ext cx="804065" cy="80406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имвол, снимок экрана, линия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FFBAB4BC-0446-2FE8-BD89-8B47C67F95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99" y="3300555"/>
            <a:ext cx="1064610" cy="6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5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162" y="-171759"/>
            <a:ext cx="10972800" cy="72082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Выводы по текущей ситуации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655652" y="11924"/>
            <a:ext cx="1157297" cy="36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31527" y="461172"/>
            <a:ext cx="5536517" cy="296782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Конкурентные преимущества: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1) Развитая производственная инфраструктура (ИЗ «</a:t>
            </a:r>
            <a:r>
              <a:rPr lang="ru-RU" sz="1200" dirty="0" err="1">
                <a:latin typeface="Century Gothic" panose="020B0502020202020204" pitchFamily="34" charset="0"/>
              </a:rPr>
              <a:t>Оңтүстік</a:t>
            </a:r>
            <a:r>
              <a:rPr lang="ru-RU" sz="1200" dirty="0">
                <a:latin typeface="Century Gothic" panose="020B0502020202020204" pitchFamily="34" charset="0"/>
              </a:rPr>
              <a:t>», расширение СЭЗ «</a:t>
            </a:r>
            <a:r>
              <a:rPr lang="ru-RU" sz="1200" dirty="0" err="1">
                <a:latin typeface="Century Gothic" panose="020B0502020202020204" pitchFamily="34" charset="0"/>
              </a:rPr>
              <a:t>Оңтүстік</a:t>
            </a:r>
            <a:r>
              <a:rPr lang="ru-RU" sz="1200" dirty="0">
                <a:latin typeface="Century Gothic" panose="020B0502020202020204" pitchFamily="34" charset="0"/>
              </a:rPr>
              <a:t>», строительство ИЗ «</a:t>
            </a:r>
            <a:r>
              <a:rPr lang="ru-RU" sz="1200" dirty="0" err="1">
                <a:latin typeface="Century Gothic" panose="020B0502020202020204" pitchFamily="34" charset="0"/>
              </a:rPr>
              <a:t>Жұлдыз</a:t>
            </a:r>
            <a:r>
              <a:rPr lang="ru-RU" sz="1200" dirty="0">
                <a:latin typeface="Century Gothic" panose="020B0502020202020204" pitchFamily="34" charset="0"/>
              </a:rPr>
              <a:t>», ИЗ «</a:t>
            </a:r>
            <a:r>
              <a:rPr lang="ru-RU" sz="1200" dirty="0" err="1">
                <a:latin typeface="Century Gothic" panose="020B0502020202020204" pitchFamily="34" charset="0"/>
              </a:rPr>
              <a:t>Тассай</a:t>
            </a:r>
            <a:r>
              <a:rPr lang="ru-RU" sz="1200" dirty="0">
                <a:latin typeface="Century Gothic" panose="020B0502020202020204" pitchFamily="34" charset="0"/>
              </a:rPr>
              <a:t>», </a:t>
            </a:r>
            <a:r>
              <a:rPr lang="ru-RU" sz="1200" dirty="0" err="1">
                <a:latin typeface="Century Gothic" panose="020B0502020202020204" pitchFamily="34" charset="0"/>
              </a:rPr>
              <a:t>агроиндустриальной</a:t>
            </a:r>
            <a:r>
              <a:rPr lang="ru-RU" sz="1200" dirty="0">
                <a:latin typeface="Century Gothic" panose="020B0502020202020204" pitchFamily="34" charset="0"/>
              </a:rPr>
              <a:t> зоны);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2) Развитая и диверсифицированная промышленность (текстильная, металлургическая, фармацевтическая промышленность и переработка нефти);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3) Богатая минерально-сырьевая база для развития легкой и пищевой промышленности, промышленности строительных материалов;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4) Многообразие природно-климатических зон, удачное расположение на маршруте Великого Шелкового пути вблизи крупных исторических городов (Туркестан, Тараз, Ташкент, Самарканд и другие.)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5) Наличие транспортно-логистического центра общей площадью 200 </a:t>
            </a:r>
            <a:r>
              <a:rPr lang="ru-RU" sz="1200" dirty="0" err="1">
                <a:latin typeface="Century Gothic" panose="020B0502020202020204" pitchFamily="34" charset="0"/>
              </a:rPr>
              <a:t>тыс.кв.м</a:t>
            </a:r>
            <a:r>
              <a:rPr lang="ru-RU" sz="1200" dirty="0">
                <a:latin typeface="Century Gothic" panose="020B0502020202020204" pitchFamily="34" charset="0"/>
              </a:rPr>
              <a:t>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1707" y="3516893"/>
            <a:ext cx="5442344" cy="2975347"/>
          </a:xfrm>
          <a:prstGeom prst="rect">
            <a:avLst/>
          </a:prstGeom>
          <a:ln>
            <a:solidFill>
              <a:srgbClr val="00D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Возможности: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1) развитие города Шымкент как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урбанизационного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центра для сельского населения всего </a:t>
            </a:r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южногорегиона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обеспечивающий создание высокопродуктивных рабочих мест, высокое качество государственных и социальных услуг, комфортные условия для проживания;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2) развитие отрасли нефтепереработки за счет увеличения объемов переработки нефти, глубины переработки, расширения ассортимента выпускаемой продукции;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3)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развитие города Шымкент как центра дистрибуции товаров для соседних и западных регионов страны (Кызылординская, Актюбинская, Мангистауская, Атырауская области и другие.);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4)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с учетом перспектив агломерационного развития города Шымкента развитие секторов услуг-образовательных, развлекательных, лечебно-оздоровительных и других;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5)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развитие туристической инфраструктуры города.</a:t>
            </a:r>
          </a:p>
        </p:txBody>
      </p:sp>
      <p:grpSp>
        <p:nvGrpSpPr>
          <p:cNvPr id="11" name="Shape 821"/>
          <p:cNvGrpSpPr>
            <a:grpSpLocks noChangeAspect="1"/>
          </p:cNvGrpSpPr>
          <p:nvPr/>
        </p:nvGrpSpPr>
        <p:grpSpPr>
          <a:xfrm>
            <a:off x="188171" y="3455549"/>
            <a:ext cx="577173" cy="562181"/>
            <a:chOff x="5926225" y="921350"/>
            <a:chExt cx="517800" cy="504350"/>
          </a:xfrm>
          <a:solidFill>
            <a:srgbClr val="00D5D0"/>
          </a:solidFill>
        </p:grpSpPr>
        <p:sp>
          <p:nvSpPr>
            <p:cNvPr id="12" name="Shape 822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82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" name="Shape 967"/>
          <p:cNvSpPr>
            <a:spLocks noChangeAspect="1"/>
          </p:cNvSpPr>
          <p:nvPr/>
        </p:nvSpPr>
        <p:spPr>
          <a:xfrm>
            <a:off x="250870" y="1062810"/>
            <a:ext cx="480383" cy="480412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Shape 968"/>
          <p:cNvSpPr>
            <a:spLocks noChangeAspect="1"/>
          </p:cNvSpPr>
          <p:nvPr/>
        </p:nvSpPr>
        <p:spPr>
          <a:xfrm>
            <a:off x="6485840" y="3481323"/>
            <a:ext cx="480028" cy="480000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" name="Shape 969"/>
          <p:cNvSpPr>
            <a:spLocks noChangeAspect="1"/>
          </p:cNvSpPr>
          <p:nvPr/>
        </p:nvSpPr>
        <p:spPr>
          <a:xfrm>
            <a:off x="6465359" y="1101211"/>
            <a:ext cx="480029" cy="4800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6998843" y="457201"/>
            <a:ext cx="5013048" cy="214678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Слабые стороны: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1)</a:t>
            </a:r>
            <a:r>
              <a:rPr lang="ru-KZ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Низкий охват населения водоотведением -52,3%, 63 населенных пункта нуждаются в канализации.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2</a:t>
            </a:r>
            <a:r>
              <a:rPr lang="en-US" sz="1200" dirty="0">
                <a:latin typeface="Century Gothic" panose="020B0502020202020204" pitchFamily="34" charset="0"/>
              </a:rPr>
              <a:t>)</a:t>
            </a:r>
            <a:r>
              <a:rPr lang="ru-RU" sz="1200" dirty="0">
                <a:latin typeface="Century Gothic" panose="020B0502020202020204" pitchFamily="34" charset="0"/>
              </a:rPr>
              <a:t> Неудовлетворительное состояние жилищно-коммунального хозяйства (объекты водоснабжения, водоотведения, электросетей).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3)</a:t>
            </a:r>
            <a:r>
              <a:rPr lang="ru-RU" sz="1200" dirty="0">
                <a:latin typeface="Century Gothic" panose="020B0502020202020204" pitchFamily="34" charset="0"/>
              </a:rPr>
              <a:t> Более 30% дорог находятся в неудовлетворительном состоянии. Низкая пропускная способность дорог.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4) Дефицит объектов здравоохранения.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98843" y="3390681"/>
            <a:ext cx="5030364" cy="206941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Снижение привлекательности региона для населения: 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1) В сфере среднего образования города существует дефицит ученических мест - 23,3 тыс. мест. 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2)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Дефицит объектов здравоохранения.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ru-KZ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Необеспеченность централизованным вывозом мусора окраин города (централизованным вывозом обеспечено 99%) в связи с ростом населения и присоединением новых жилых массивов, образование стихийных свалок, а также отсутствие производственной площадки по сортировке и переработке строительных отходов.</a:t>
            </a:r>
          </a:p>
          <a:p>
            <a:pPr marL="110064" indent="-110064"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186" y="1519373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3821" y="3971681"/>
            <a:ext cx="3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62498" y="1563819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82978" y="396628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580133"/>
            <a:ext cx="411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План развития г. Шымкент на 2021-2025 годы</a:t>
            </a:r>
          </a:p>
          <a:p>
            <a:endParaRPr lang="ru-RU" sz="800" i="1" dirty="0">
              <a:latin typeface="Century Gothic" panose="020B0502020202020204" pitchFamily="34" charset="0"/>
            </a:endParaRPr>
          </a:p>
          <a:p>
            <a:endParaRPr lang="ru-RU" sz="800" i="1" dirty="0"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775C2E-0A89-24FC-73F8-ECCB69F7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92240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81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1235</Words>
  <Application>Microsoft Office PowerPoint</Application>
  <PresentationFormat>Широкоэкранный</PresentationFormat>
  <Paragraphs>150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Arial Narrow</vt:lpstr>
      <vt:lpstr>Calibri</vt:lpstr>
      <vt:lpstr>Century Gothic</vt:lpstr>
      <vt:lpstr>Тема Office</vt:lpstr>
      <vt:lpstr>Презентация PowerPoint</vt:lpstr>
      <vt:lpstr>г. Шымкент</vt:lpstr>
      <vt:lpstr>Статистика вклада г. Шымкент в экономику страны</vt:lpstr>
      <vt:lpstr>Статистика занятости населения г. Шымкент</vt:lpstr>
      <vt:lpstr>Количество действующих субъектов МСБ</vt:lpstr>
      <vt:lpstr>Количество действующих субъектов МСБ и результаты поддержки Фонда</vt:lpstr>
      <vt:lpstr>Презентация PowerPoint</vt:lpstr>
      <vt:lpstr>Презентация PowerPoint</vt:lpstr>
      <vt:lpstr>Выводы по текущей ситуации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Эльдана Канцерова</dc:creator>
  <cp:lastModifiedBy>Алдияр Касымбек</cp:lastModifiedBy>
  <cp:revision>89</cp:revision>
  <dcterms:created xsi:type="dcterms:W3CDTF">2024-08-06T06:16:03Z</dcterms:created>
  <dcterms:modified xsi:type="dcterms:W3CDTF">2024-12-12T10:38:17Z</dcterms:modified>
</cp:coreProperties>
</file>