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0" r:id="rId3"/>
    <p:sldId id="259" r:id="rId4"/>
    <p:sldId id="266" r:id="rId5"/>
    <p:sldId id="268" r:id="rId6"/>
    <p:sldId id="262" r:id="rId7"/>
    <p:sldId id="269" r:id="rId8"/>
    <p:sldId id="264" r:id="rId9"/>
    <p:sldId id="257" r:id="rId1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6;&#1080;&#1103;&#1088;\&#1055;&#1088;&#1077;&#1079;&#1077;&#1085;&#1090;&#1072;&#1094;&#1080;&#1103;%20&#1088;&#1077;&#1075;&#1080;&#1086;&#1085;&#1086;&#1074;\&#1044;&#1083;&#1103;%20&#1089;&#1072;&#1081;&#1090;&#1072;%20&#1087;&#1088;&#1077;&#1079;&#1099;\&#1063;&#1077;&#1088;&#1085;&#1086;&#1074;&#1080;&#1082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СКО!$C$2</c:f>
              <c:strCache>
                <c:ptCount val="1"/>
                <c:pt idx="0">
                  <c:v>ВДС МСП, млрд тенге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СКО!$C$3:$C$22</c:f>
              <c:numCache>
                <c:formatCode>#,##0</c:formatCode>
                <c:ptCount val="20"/>
                <c:pt idx="0">
                  <c:v>157.8230980036771</c:v>
                </c:pt>
                <c:pt idx="1">
                  <c:v>28.923555236895211</c:v>
                </c:pt>
                <c:pt idx="2">
                  <c:v>136.49875912956841</c:v>
                </c:pt>
                <c:pt idx="3">
                  <c:v>97.474397476429644</c:v>
                </c:pt>
                <c:pt idx="4">
                  <c:v>148.73938534445466</c:v>
                </c:pt>
                <c:pt idx="5">
                  <c:v>144.4391679939971</c:v>
                </c:pt>
                <c:pt idx="6">
                  <c:v>203.34256730131389</c:v>
                </c:pt>
                <c:pt idx="7">
                  <c:v>258.42360379770867</c:v>
                </c:pt>
                <c:pt idx="8">
                  <c:v>441.35226618991203</c:v>
                </c:pt>
                <c:pt idx="9">
                  <c:v>223.98618025657086</c:v>
                </c:pt>
                <c:pt idx="10">
                  <c:v>289.30831920545484</c:v>
                </c:pt>
                <c:pt idx="11">
                  <c:v>188.27566898261782</c:v>
                </c:pt>
                <c:pt idx="12">
                  <c:v>270.27673542228041</c:v>
                </c:pt>
                <c:pt idx="13">
                  <c:v>248.75399690602407</c:v>
                </c:pt>
                <c:pt idx="14">
                  <c:v>557.77912148553025</c:v>
                </c:pt>
                <c:pt idx="15">
                  <c:v>407.66155183363645</c:v>
                </c:pt>
                <c:pt idx="16">
                  <c:v>330.8301192397775</c:v>
                </c:pt>
                <c:pt idx="17">
                  <c:v>2073.0669500098779</c:v>
                </c:pt>
                <c:pt idx="18">
                  <c:v>675.50742705829725</c:v>
                </c:pt>
                <c:pt idx="19">
                  <c:v>2939.7418749327721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C-4910-B49D-0DB77736A654}"/>
            </c:ext>
          </c:extLst>
        </c:ser>
        <c:ser>
          <c:idx val="1"/>
          <c:order val="1"/>
          <c:tx>
            <c:strRef>
              <c:f>СКО!$D$2</c:f>
              <c:strCache>
                <c:ptCount val="1"/>
                <c:pt idx="0">
                  <c:v>ВРП, млрд тенге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1DC-4910-B49D-0DB77736A654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265-4DD1-BAFE-572A80D1272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F4-424A-8554-40786B912B63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15-4499-92A8-5A4A03BB2AF6}"/>
              </c:ext>
            </c:extLst>
          </c:dPt>
          <c:dLbls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265-4DD1-BAFE-572A80D12723}"/>
                </c:ext>
              </c:extLst>
            </c:dLbl>
            <c:dLbl>
              <c:idx val="12"/>
              <c:spPr/>
              <c:txPr>
                <a:bodyPr/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9F4-424A-8554-40786B912B63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15-4499-92A8-5A4A03BB2A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СКО!$B$3:$B$22</c:f>
              <c:strCache>
                <c:ptCount val="20"/>
                <c:pt idx="0">
                  <c:v>Жетісу</c:v>
                </c:pt>
                <c:pt idx="1">
                  <c:v>Ұлытау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Жамбылская</c:v>
                </c:pt>
                <c:pt idx="5">
                  <c:v>Абай</c:v>
                </c:pt>
                <c:pt idx="6">
                  <c:v>Акмолинская</c:v>
                </c:pt>
                <c:pt idx="7">
                  <c:v>Мангистауская</c:v>
                </c:pt>
                <c:pt idx="8">
                  <c:v>г. Шымкент</c:v>
                </c:pt>
                <c:pt idx="9">
                  <c:v>Туркестанская</c:v>
                </c:pt>
                <c:pt idx="10">
                  <c:v>Костанайская</c:v>
                </c:pt>
                <c:pt idx="11">
                  <c:v>Павлодарская</c:v>
                </c:pt>
                <c:pt idx="12">
                  <c:v>Актюбинская</c:v>
                </c:pt>
                <c:pt idx="13">
                  <c:v>ВКО</c:v>
                </c:pt>
                <c:pt idx="14">
                  <c:v>Алматинская</c:v>
                </c:pt>
                <c:pt idx="15">
                  <c:v>ЗКО</c:v>
                </c:pt>
                <c:pt idx="16">
                  <c:v>Карагандинская</c:v>
                </c:pt>
                <c:pt idx="17">
                  <c:v>г. Астана</c:v>
                </c:pt>
                <c:pt idx="18">
                  <c:v>Атырауская</c:v>
                </c:pt>
                <c:pt idx="19">
                  <c:v>г. Алматы</c:v>
                </c:pt>
              </c:strCache>
            </c:strRef>
          </c:cat>
          <c:val>
            <c:numRef>
              <c:f>СКО!$D$3:$D$22</c:f>
              <c:numCache>
                <c:formatCode>#,##0</c:formatCode>
                <c:ptCount val="20"/>
                <c:pt idx="0">
                  <c:v>392.7987</c:v>
                </c:pt>
                <c:pt idx="1">
                  <c:v>430.32830000000001</c:v>
                </c:pt>
                <c:pt idx="2">
                  <c:v>484.55709999999999</c:v>
                </c:pt>
                <c:pt idx="3">
                  <c:v>576.16250000000002</c:v>
                </c:pt>
                <c:pt idx="4">
                  <c:v>638.67590000000007</c:v>
                </c:pt>
                <c:pt idx="5">
                  <c:v>713.42880000000002</c:v>
                </c:pt>
                <c:pt idx="6">
                  <c:v>763.32010000000002</c:v>
                </c:pt>
                <c:pt idx="7">
                  <c:v>853.41150000000005</c:v>
                </c:pt>
                <c:pt idx="8">
                  <c:v>872.58960000000002</c:v>
                </c:pt>
                <c:pt idx="9">
                  <c:v>927.56359999999995</c:v>
                </c:pt>
                <c:pt idx="10">
                  <c:v>974.58580000000006</c:v>
                </c:pt>
                <c:pt idx="11">
                  <c:v>980.25250000000005</c:v>
                </c:pt>
                <c:pt idx="12">
                  <c:v>1077.6878000000002</c:v>
                </c:pt>
                <c:pt idx="13">
                  <c:v>1086.4493</c:v>
                </c:pt>
                <c:pt idx="14">
                  <c:v>1199.1593</c:v>
                </c:pt>
                <c:pt idx="15">
                  <c:v>1239.3841</c:v>
                </c:pt>
                <c:pt idx="16">
                  <c:v>1690.8798000000002</c:v>
                </c:pt>
                <c:pt idx="17">
                  <c:v>2647.5419999999999</c:v>
                </c:pt>
                <c:pt idx="18">
                  <c:v>3153.4511000000002</c:v>
                </c:pt>
                <c:pt idx="19">
                  <c:v>5321.6760000000004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DC-4910-B49D-0DB77736A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5821056"/>
        <c:axId val="205822592"/>
      </c:barChart>
      <c:catAx>
        <c:axId val="205821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5822592"/>
        <c:crosses val="autoZero"/>
        <c:auto val="1"/>
        <c:lblAlgn val="ctr"/>
        <c:lblOffset val="100"/>
        <c:tickLblSkip val="1"/>
        <c:noMultiLvlLbl val="0"/>
      </c:catAx>
      <c:valAx>
        <c:axId val="20582259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582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K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'9.4'!$K$4:$K$9</c:f>
              <c:strCache>
                <c:ptCount val="6"/>
                <c:pt idx="0">
                  <c:v>Обрабатывающая промышленность</c:v>
                </c:pt>
                <c:pt idx="1">
                  <c:v>Строительство</c:v>
                </c:pt>
                <c:pt idx="2">
                  <c:v>Транспорт и складирование</c:v>
                </c:pt>
                <c:pt idx="3">
                  <c:v>Сельское хозяйство</c:v>
                </c:pt>
                <c:pt idx="4">
                  <c:v>Прочие виды услуг</c:v>
                </c:pt>
                <c:pt idx="5">
                  <c:v>Торговля</c:v>
                </c:pt>
              </c:strCache>
            </c:strRef>
          </c:cat>
          <c:val>
            <c:numRef>
              <c:f>'9.4'!$L$4:$L$9</c:f>
              <c:numCache>
                <c:formatCode>#,##0</c:formatCode>
                <c:ptCount val="6"/>
                <c:pt idx="0">
                  <c:v>2871</c:v>
                </c:pt>
                <c:pt idx="1">
                  <c:v>3539</c:v>
                </c:pt>
                <c:pt idx="2">
                  <c:v>6958</c:v>
                </c:pt>
                <c:pt idx="3">
                  <c:v>8398</c:v>
                </c:pt>
                <c:pt idx="4">
                  <c:v>9438</c:v>
                </c:pt>
                <c:pt idx="5">
                  <c:v>22146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54-4119-B0E6-F2C7B38C9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7035248"/>
        <c:axId val="1577029968"/>
      </c:barChart>
      <c:catAx>
        <c:axId val="1577035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577029968"/>
        <c:crosses val="autoZero"/>
        <c:auto val="1"/>
        <c:lblAlgn val="ctr"/>
        <c:lblOffset val="100"/>
        <c:noMultiLvlLbl val="0"/>
      </c:catAx>
      <c:valAx>
        <c:axId val="157702996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57703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15-488A-A9A1-D1880BE35D2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470-4EDF-B991-E889EA128168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0FC-4BCC-BB34-62903FA5283C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67A-418C-8C99-08D6A3BAB463}"/>
              </c:ext>
            </c:extLst>
          </c:dPt>
          <c:dLbls>
            <c:dLbl>
              <c:idx val="9"/>
              <c:spPr/>
              <c:txPr>
                <a:bodyPr/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470-4EDF-B991-E889EA128168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0FC-4BCC-BB34-62903FA5283C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67A-418C-8C99-08D6A3BAB46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СКО!$B$25:$B$44</c:f>
              <c:strCache>
                <c:ptCount val="20"/>
                <c:pt idx="0">
                  <c:v>Туркестанская</c:v>
                </c:pt>
                <c:pt idx="1">
                  <c:v>Жамбылская</c:v>
                </c:pt>
                <c:pt idx="2">
                  <c:v>Жетісу</c:v>
                </c:pt>
                <c:pt idx="3">
                  <c:v>Кызылординская</c:v>
                </c:pt>
                <c:pt idx="4">
                  <c:v>г. Шымкент</c:v>
                </c:pt>
                <c:pt idx="5">
                  <c:v>Алматинская</c:v>
                </c:pt>
                <c:pt idx="6">
                  <c:v>СКО</c:v>
                </c:pt>
                <c:pt idx="7">
                  <c:v>Акмолинская</c:v>
                </c:pt>
                <c:pt idx="8">
                  <c:v>Мангистауская</c:v>
                </c:pt>
                <c:pt idx="9">
                  <c:v>Актюбинская </c:v>
                </c:pt>
                <c:pt idx="10">
                  <c:v>Костанайская</c:v>
                </c:pt>
                <c:pt idx="11">
                  <c:v>Абай</c:v>
                </c:pt>
                <c:pt idx="12">
                  <c:v>Павлодарская</c:v>
                </c:pt>
                <c:pt idx="13">
                  <c:v>Карагандинская</c:v>
                </c:pt>
                <c:pt idx="14">
                  <c:v>ВКО</c:v>
                </c:pt>
                <c:pt idx="15">
                  <c:v>ЗКО</c:v>
                </c:pt>
                <c:pt idx="16">
                  <c:v>г. Астана</c:v>
                </c:pt>
                <c:pt idx="17">
                  <c:v>Ұлытау</c:v>
                </c:pt>
                <c:pt idx="18">
                  <c:v>г. Алматы</c:v>
                </c:pt>
                <c:pt idx="19">
                  <c:v>Атырауская</c:v>
                </c:pt>
              </c:strCache>
            </c:strRef>
          </c:cat>
          <c:val>
            <c:numRef>
              <c:f>СКО!$C$25:$C$44</c:f>
              <c:numCache>
                <c:formatCode>_-* #\ ##0_-;\-* #\ ##0_-;_-* "-"??_-;_-@_-</c:formatCode>
                <c:ptCount val="20"/>
                <c:pt idx="0">
                  <c:v>960.9</c:v>
                </c:pt>
                <c:pt idx="1">
                  <c:v>1159.8</c:v>
                </c:pt>
                <c:pt idx="2">
                  <c:v>1250.7</c:v>
                </c:pt>
                <c:pt idx="3">
                  <c:v>1518.3</c:v>
                </c:pt>
                <c:pt idx="4">
                  <c:v>1579.3</c:v>
                </c:pt>
                <c:pt idx="5">
                  <c:v>1735.4</c:v>
                </c:pt>
                <c:pt idx="6">
                  <c:v>2035</c:v>
                </c:pt>
                <c:pt idx="7">
                  <c:v>2150.5</c:v>
                </c:pt>
                <c:pt idx="8">
                  <c:v>2401.6</c:v>
                </c:pt>
                <c:pt idx="9">
                  <c:v>2544.4</c:v>
                </c:pt>
                <c:pt idx="10">
                  <c:v>2609.5</c:v>
                </c:pt>
                <c:pt idx="11">
                  <c:v>2609.6999999999998</c:v>
                </c:pt>
                <c:pt idx="12">
                  <c:v>2888.2</c:v>
                </c:pt>
                <c:pt idx="13">
                  <c:v>3307.9</c:v>
                </c:pt>
                <c:pt idx="14">
                  <c:v>3319.9</c:v>
                </c:pt>
                <c:pt idx="15">
                  <c:v>3967.6</c:v>
                </c:pt>
                <c:pt idx="16">
                  <c:v>4080.4</c:v>
                </c:pt>
                <c:pt idx="17">
                  <c:v>4313.2</c:v>
                </c:pt>
                <c:pt idx="18">
                  <c:v>5283.4</c:v>
                </c:pt>
                <c:pt idx="19">
                  <c:v>9927.4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5-488A-A9A1-D1880BE35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40960"/>
        <c:axId val="206842496"/>
      </c:barChart>
      <c:catAx>
        <c:axId val="20684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6842496"/>
        <c:crosses val="autoZero"/>
        <c:auto val="1"/>
        <c:lblAlgn val="ctr"/>
        <c:lblOffset val="100"/>
        <c:tickLblSkip val="1"/>
        <c:noMultiLvlLbl val="0"/>
      </c:catAx>
      <c:valAx>
        <c:axId val="20684249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20684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K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F25-4225-921C-CD21CF5F8B7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83C-47F6-941A-F486B6383CF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5E9-4068-B595-2919717DE24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FD-4A0F-AFD7-1651369CF8E0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F25-4225-921C-CD21CF5F8B73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3C-47F6-941A-F486B6383CFD}"/>
                </c:ext>
              </c:extLst>
            </c:dLbl>
            <c:dLbl>
              <c:idx val="11"/>
              <c:spPr/>
              <c:txPr>
                <a:bodyPr/>
                <a:lstStyle/>
                <a:p>
                  <a:pPr>
                    <a:defRPr b="0"/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5E9-4068-B595-2919717DE2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СКО!$B$49:$B$69</c:f>
              <c:strCache>
                <c:ptCount val="21"/>
                <c:pt idx="0">
                  <c:v>КГД МФ РК</c:v>
                </c:pt>
                <c:pt idx="1">
                  <c:v>Акмолинская</c:v>
                </c:pt>
                <c:pt idx="2">
                  <c:v>СКО</c:v>
                </c:pt>
                <c:pt idx="3">
                  <c:v>Жамбылская</c:v>
                </c:pt>
                <c:pt idx="4">
                  <c:v>ВКО</c:v>
                </c:pt>
                <c:pt idx="5">
                  <c:v>Жетісу</c:v>
                </c:pt>
                <c:pt idx="6">
                  <c:v>Ұлытау</c:v>
                </c:pt>
                <c:pt idx="7">
                  <c:v>Кызылординская</c:v>
                </c:pt>
                <c:pt idx="8">
                  <c:v>Костанайская</c:v>
                </c:pt>
                <c:pt idx="9">
                  <c:v>Абай</c:v>
                </c:pt>
                <c:pt idx="10">
                  <c:v>ЗКО</c:v>
                </c:pt>
                <c:pt idx="11">
                  <c:v>Актюбинская</c:v>
                </c:pt>
                <c:pt idx="12">
                  <c:v>г. Шымкент</c:v>
                </c:pt>
                <c:pt idx="13">
                  <c:v>Карагандинская</c:v>
                </c:pt>
                <c:pt idx="14">
                  <c:v>Мангистауская</c:v>
                </c:pt>
                <c:pt idx="15">
                  <c:v>Павлодарская</c:v>
                </c:pt>
                <c:pt idx="16">
                  <c:v>Туркестанская</c:v>
                </c:pt>
                <c:pt idx="17">
                  <c:v>Алматинская</c:v>
                </c:pt>
                <c:pt idx="18">
                  <c:v>Атырауская</c:v>
                </c:pt>
                <c:pt idx="19">
                  <c:v>г.Астана</c:v>
                </c:pt>
                <c:pt idx="20">
                  <c:v>г.Алматы</c:v>
                </c:pt>
              </c:strCache>
            </c:strRef>
          </c:cat>
          <c:val>
            <c:numRef>
              <c:f>СКО!$C$49:$C$69</c:f>
              <c:numCache>
                <c:formatCode>#\ ##0.0</c:formatCode>
                <c:ptCount val="21"/>
                <c:pt idx="0">
                  <c:v>251.38433699999999</c:v>
                </c:pt>
                <c:pt idx="1">
                  <c:v>224.79990799999999</c:v>
                </c:pt>
                <c:pt idx="2">
                  <c:v>91.860145000000003</c:v>
                </c:pt>
                <c:pt idx="3">
                  <c:v>119.35994700000001</c:v>
                </c:pt>
                <c:pt idx="4">
                  <c:v>126.932434</c:v>
                </c:pt>
                <c:pt idx="5">
                  <c:v>139.961624</c:v>
                </c:pt>
                <c:pt idx="6">
                  <c:v>140.00418100000002</c:v>
                </c:pt>
                <c:pt idx="7">
                  <c:v>157.874515</c:v>
                </c:pt>
                <c:pt idx="8">
                  <c:v>191.402896</c:v>
                </c:pt>
                <c:pt idx="9">
                  <c:v>192.55451600000001</c:v>
                </c:pt>
                <c:pt idx="10">
                  <c:v>239.89630300000002</c:v>
                </c:pt>
                <c:pt idx="11">
                  <c:v>293.52302299999997</c:v>
                </c:pt>
                <c:pt idx="12">
                  <c:v>294.62834000000004</c:v>
                </c:pt>
                <c:pt idx="13">
                  <c:v>305.56912800000003</c:v>
                </c:pt>
                <c:pt idx="14">
                  <c:v>308.85713500000003</c:v>
                </c:pt>
                <c:pt idx="15">
                  <c:v>338.43663400000003</c:v>
                </c:pt>
                <c:pt idx="16">
                  <c:v>379.10386999999997</c:v>
                </c:pt>
                <c:pt idx="17">
                  <c:v>503.28376400000002</c:v>
                </c:pt>
                <c:pt idx="18">
                  <c:v>1049.132861</c:v>
                </c:pt>
                <c:pt idx="19">
                  <c:v>1608.671683</c:v>
                </c:pt>
                <c:pt idx="20">
                  <c:v>2649.541671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FD-4A0F-AFD7-1651369CF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86400"/>
        <c:axId val="206887936"/>
      </c:barChart>
      <c:catAx>
        <c:axId val="20688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206887936"/>
        <c:crosses val="autoZero"/>
        <c:auto val="1"/>
        <c:lblAlgn val="ctr"/>
        <c:lblOffset val="100"/>
        <c:tickLblSkip val="1"/>
        <c:noMultiLvlLbl val="0"/>
      </c:catAx>
      <c:valAx>
        <c:axId val="2068879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crossAx val="206886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Century Gothic" panose="020B0502020202020204" pitchFamily="34" charset="0"/>
        </a:defRPr>
      </a:pPr>
      <a:endParaRPr lang="ru-K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Рабочая сила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Лист1!$F$5:$F$7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Лист1!$G$5:$G$7</c:f>
              <c:numCache>
                <c:formatCode>###\ ###\ ###\ ###\ ##0</c:formatCode>
                <c:ptCount val="3"/>
                <c:pt idx="0">
                  <c:v>477033</c:v>
                </c:pt>
                <c:pt idx="1">
                  <c:v>472143</c:v>
                </c:pt>
                <c:pt idx="2">
                  <c:v>459945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47-4FCD-9B9D-B059929AF751}"/>
            </c:ext>
          </c:extLst>
        </c:ser>
        <c:ser>
          <c:idx val="1"/>
          <c:order val="1"/>
          <c:tx>
            <c:v>Нерабочая сила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Лист1!$F$5:$F$7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Лист1!$H$5:$H$7</c:f>
              <c:numCache>
                <c:formatCode>###\ ###\ ###\ ###\ ##0</c:formatCode>
                <c:ptCount val="3"/>
                <c:pt idx="0">
                  <c:v>182092</c:v>
                </c:pt>
                <c:pt idx="1">
                  <c:v>182046</c:v>
                </c:pt>
                <c:pt idx="2">
                  <c:v>196336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47-4FCD-9B9D-B059929AF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7032848"/>
        <c:axId val="1577034288"/>
      </c:barChart>
      <c:catAx>
        <c:axId val="157703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577034288"/>
        <c:crosses val="autoZero"/>
        <c:auto val="1"/>
        <c:lblAlgn val="ctr"/>
        <c:lblOffset val="100"/>
        <c:noMultiLvlLbl val="0"/>
      </c:catAx>
      <c:valAx>
        <c:axId val="1577034288"/>
        <c:scaling>
          <c:orientation val="minMax"/>
        </c:scaling>
        <c:delete val="1"/>
        <c:axPos val="l"/>
        <c:numFmt formatCode="###\ ###\ ###\ ###\ ##0" sourceLinked="1"/>
        <c:majorTickMark val="none"/>
        <c:minorTickMark val="none"/>
        <c:tickLblPos val="nextTo"/>
        <c:crossAx val="157703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Занятые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Лист1!$F$11:$F$13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Лист1!$G$11:$G$13</c:f>
              <c:numCache>
                <c:formatCode>###\ ###\ ###\ ###\ ##0</c:formatCode>
                <c:ptCount val="3"/>
                <c:pt idx="0">
                  <c:v>453848</c:v>
                </c:pt>
                <c:pt idx="1">
                  <c:v>449548</c:v>
                </c:pt>
                <c:pt idx="2">
                  <c:v>438424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4-45D6-9083-FBA877877AA0}"/>
            </c:ext>
          </c:extLst>
        </c:ser>
        <c:ser>
          <c:idx val="1"/>
          <c:order val="1"/>
          <c:tx>
            <c:v>Безработные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Лист1!$F$11:$F$13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Лист1!$H$11:$H$13</c:f>
              <c:numCache>
                <c:formatCode>###\ ###\ ###\ ###\ ##0</c:formatCode>
                <c:ptCount val="3"/>
                <c:pt idx="0">
                  <c:v>23185</c:v>
                </c:pt>
                <c:pt idx="1">
                  <c:v>22595</c:v>
                </c:pt>
                <c:pt idx="2">
                  <c:v>21521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4-45D6-9083-FBA877877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1656064"/>
        <c:axId val="1451659424"/>
      </c:barChart>
      <c:catAx>
        <c:axId val="145165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451659424"/>
        <c:crosses val="autoZero"/>
        <c:auto val="1"/>
        <c:lblAlgn val="ctr"/>
        <c:lblOffset val="100"/>
        <c:noMultiLvlLbl val="0"/>
      </c:catAx>
      <c:valAx>
        <c:axId val="1451659424"/>
        <c:scaling>
          <c:orientation val="minMax"/>
        </c:scaling>
        <c:delete val="1"/>
        <c:axPos val="l"/>
        <c:numFmt formatCode="###\ ###\ ###\ ###\ ##0" sourceLinked="1"/>
        <c:majorTickMark val="none"/>
        <c:minorTickMark val="none"/>
        <c:tickLblPos val="nextTo"/>
        <c:crossAx val="145165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Наемные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Лист1!$F$17:$F$19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Лист1!$G$17:$G$19</c:f>
              <c:numCache>
                <c:formatCode>###\ ###\ ###\ ###\ ##0</c:formatCode>
                <c:ptCount val="3"/>
                <c:pt idx="0">
                  <c:v>321729</c:v>
                </c:pt>
                <c:pt idx="1">
                  <c:v>328768</c:v>
                </c:pt>
                <c:pt idx="2">
                  <c:v>327000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D-4207-876B-23DE4996B033}"/>
            </c:ext>
          </c:extLst>
        </c:ser>
        <c:ser>
          <c:idx val="1"/>
          <c:order val="1"/>
          <c:tx>
            <c:v>Самозанятые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Лист1!$F$17:$F$19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1 кв.2024 г.</c:v>
                </c:pt>
              </c:strCache>
            </c:strRef>
          </c:cat>
          <c:val>
            <c:numRef>
              <c:f>Лист1!$H$17:$H$19</c:f>
              <c:numCache>
                <c:formatCode>###\ ###\ ###\ ###\ ##0</c:formatCode>
                <c:ptCount val="3"/>
                <c:pt idx="0">
                  <c:v>132119</c:v>
                </c:pt>
                <c:pt idx="1">
                  <c:v>120780</c:v>
                </c:pt>
                <c:pt idx="2">
                  <c:v>111424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D-4207-876B-23DE4996B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8214863"/>
        <c:axId val="578213903"/>
      </c:barChart>
      <c:catAx>
        <c:axId val="578214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578213903"/>
        <c:crosses val="autoZero"/>
        <c:auto val="1"/>
        <c:lblAlgn val="ctr"/>
        <c:lblOffset val="100"/>
        <c:noMultiLvlLbl val="0"/>
      </c:catAx>
      <c:valAx>
        <c:axId val="578213903"/>
        <c:scaling>
          <c:orientation val="minMax"/>
        </c:scaling>
        <c:delete val="1"/>
        <c:axPos val="l"/>
        <c:numFmt formatCode="###\ ###\ ###\ ###\ ##0" sourceLinked="1"/>
        <c:majorTickMark val="none"/>
        <c:minorTickMark val="none"/>
        <c:tickLblPos val="nextTo"/>
        <c:crossAx val="578214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C3-47FD-8B9E-EE16EE2248F9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C3-47FD-8B9E-EE16EE2248F9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C3-47FD-8B9E-EE16EE2248F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C3-47FD-8B9E-EE16EE2248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Лист1!$F$23:$F$24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Лист1!$G$23:$G$24</c:f>
              <c:numCache>
                <c:formatCode>###\ ###\ ###\ ###\ ##0</c:formatCode>
                <c:ptCount val="2"/>
                <c:pt idx="0">
                  <c:v>285306</c:v>
                </c:pt>
                <c:pt idx="1">
                  <c:v>153118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C3-47FD-8B9E-EE16EE224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4C-4D24-AAFD-7A93EC4E31AC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4C-4D24-AAFD-7A93EC4E31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Лист1!$F$27:$F$28</c:f>
              <c:strCache>
                <c:ptCount val="2"/>
                <c:pt idx="0">
                  <c:v>Город</c:v>
                </c:pt>
                <c:pt idx="1">
                  <c:v>Сельская местность</c:v>
                </c:pt>
              </c:strCache>
            </c:strRef>
          </c:cat>
          <c:val>
            <c:numRef>
              <c:f>Лист1!$G$27:$G$28</c:f>
              <c:numCache>
                <c:formatCode>###\ ###\ ###\ ###\ ##0</c:formatCode>
                <c:ptCount val="2"/>
                <c:pt idx="0">
                  <c:v>70125</c:v>
                </c:pt>
                <c:pt idx="1">
                  <c:v>41299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4C-4D24-AAFD-7A93EC4E3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'9.4'!$A$7:$A$24</c:f>
              <c:strCache>
                <c:ptCount val="18"/>
                <c:pt idx="0">
                  <c:v>Электроснабжение</c:v>
                </c:pt>
                <c:pt idx="1">
                  <c:v>Горнодобывающая промышленность </c:v>
                </c:pt>
                <c:pt idx="2">
                  <c:v>Фин. и страховая деятельность</c:v>
                </c:pt>
                <c:pt idx="3">
                  <c:v>Водоснабжение</c:v>
                </c:pt>
                <c:pt idx="4">
                  <c:v>Искусство, развлечения и отдых</c:v>
                </c:pt>
                <c:pt idx="5">
                  <c:v>Медицина</c:v>
                </c:pt>
                <c:pt idx="6">
                  <c:v>Информация и связь</c:v>
                </c:pt>
                <c:pt idx="7">
                  <c:v>Образование</c:v>
                </c:pt>
                <c:pt idx="8">
                  <c:v>Услуги по проживанию и питанию</c:v>
                </c:pt>
                <c:pt idx="9">
                  <c:v>Проф., научная и тех. деятельность</c:v>
                </c:pt>
                <c:pt idx="10">
                  <c:v>Адм. обслуживание</c:v>
                </c:pt>
                <c:pt idx="11">
                  <c:v>Обрабатывающая промышленность</c:v>
                </c:pt>
                <c:pt idx="12">
                  <c:v>Операции с недвижимым имуществом</c:v>
                </c:pt>
                <c:pt idx="13">
                  <c:v>Строительство</c:v>
                </c:pt>
                <c:pt idx="14">
                  <c:v>Транспорт и складирование</c:v>
                </c:pt>
                <c:pt idx="15">
                  <c:v>Сельское хозяйство</c:v>
                </c:pt>
                <c:pt idx="16">
                  <c:v>Прочие виды услуг</c:v>
                </c:pt>
                <c:pt idx="17">
                  <c:v>Торговля</c:v>
                </c:pt>
              </c:strCache>
            </c:strRef>
          </c:cat>
          <c:val>
            <c:numRef>
              <c:f>'9.4'!$B$7:$B$24</c:f>
              <c:numCache>
                <c:formatCode>#,##0</c:formatCode>
                <c:ptCount val="18"/>
                <c:pt idx="0">
                  <c:v>44</c:v>
                </c:pt>
                <c:pt idx="1">
                  <c:v>108</c:v>
                </c:pt>
                <c:pt idx="2">
                  <c:v>121</c:v>
                </c:pt>
                <c:pt idx="3">
                  <c:v>164</c:v>
                </c:pt>
                <c:pt idx="4">
                  <c:v>491</c:v>
                </c:pt>
                <c:pt idx="5">
                  <c:v>562</c:v>
                </c:pt>
                <c:pt idx="6">
                  <c:v>779</c:v>
                </c:pt>
                <c:pt idx="7">
                  <c:v>988</c:v>
                </c:pt>
                <c:pt idx="8">
                  <c:v>1504</c:v>
                </c:pt>
                <c:pt idx="9">
                  <c:v>1586</c:v>
                </c:pt>
                <c:pt idx="10">
                  <c:v>1835</c:v>
                </c:pt>
                <c:pt idx="11">
                  <c:v>2871</c:v>
                </c:pt>
                <c:pt idx="12">
                  <c:v>3487</c:v>
                </c:pt>
                <c:pt idx="13">
                  <c:v>3539</c:v>
                </c:pt>
                <c:pt idx="14">
                  <c:v>6958</c:v>
                </c:pt>
                <c:pt idx="15">
                  <c:v>8398</c:v>
                </c:pt>
                <c:pt idx="16">
                  <c:v>9438</c:v>
                </c:pt>
                <c:pt idx="17">
                  <c:v>22146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3F-401F-8CD7-0D06D2E21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8214863"/>
        <c:axId val="578215343"/>
      </c:barChart>
      <c:catAx>
        <c:axId val="578214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578215343"/>
        <c:crosses val="autoZero"/>
        <c:auto val="1"/>
        <c:lblAlgn val="ctr"/>
        <c:lblOffset val="100"/>
        <c:noMultiLvlLbl val="0"/>
      </c:catAx>
      <c:valAx>
        <c:axId val="57821534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78214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B1C6-9A90-4730-8B97-72592F2A5A83}" type="datetimeFigureOut">
              <a:rPr lang="ru-KZ" smtClean="0"/>
              <a:t>02.08.2024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E49C8-113D-4E41-8E7C-CAF4672AEBE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613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E49C8-113D-4E41-8E7C-CAF4672AEBE0}" type="slidenum">
              <a:rPr lang="ru-KZ" smtClean="0"/>
              <a:t>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4022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A74CE-62FB-4BD5-9922-6BB74986E5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33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4B8FE-9D0A-64BC-9E1C-1E05C9D43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499A90-72C7-48C8-5AD2-8D3CFA223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D6636-C6E7-280F-954C-1A01027F6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9F58-41A5-4015-B894-6AF14721F733}" type="datetime1">
              <a:rPr lang="ru-KZ" smtClean="0"/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6987CD-32D1-CB16-B1BA-33B13B30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99F2C0-1F05-57B4-2F73-7EEA1E29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8CF2-38D7-45BC-AA2B-99EE289687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777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C0F20-659C-B685-D21A-CA0F8531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482789-1F72-3C28-F650-853473BB4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2560FC-0ED3-619D-9468-21383A0F0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A6C82-C57B-4C53-B3C0-C964013DCA57}" type="datetime1">
              <a:rPr lang="ru-KZ" smtClean="0"/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68657-A48F-A87F-F385-85182FBD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279699-E455-4964-E053-FEFEAFDF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8CF2-38D7-45BC-AA2B-99EE289687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825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A09B7E-4795-699B-3474-EB1D0E9F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59011-1E77-6410-57D9-87AC7B50B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8B48C3-B1BB-EA7D-8A44-30E68826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D965-C98C-4A54-B67F-A49D759A19C9}" type="datetime1">
              <a:rPr lang="ru-KZ" smtClean="0"/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35D0B-CC52-72E4-1568-C9C6EF20B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3EA48C-5BF9-91B2-A101-4C5507D0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8CF2-38D7-45BC-AA2B-99EE289687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26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2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1E392-8B43-9241-DC9E-D50886177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2F4AF-9D8F-C0C5-D039-2768E6E1A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2E79C7-8654-45E0-0981-9BBD5E06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D058-A7C8-4E22-AA72-736C4C8D6875}" type="datetime1">
              <a:rPr lang="ru-KZ" smtClean="0"/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F583DD-70CC-9BC8-1346-5CF4C073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4CE566-ABBC-D472-5CDC-EDEEF049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8CF2-38D7-45BC-AA2B-99EE289687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100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138C5-863C-11B3-BA6C-91A09F7D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AB5333-EDFE-268B-C0B2-426FFF8C3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2BEEB-ED33-9020-3DF8-960E75EF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18A-6418-4AF2-90E1-5D76FDB0F036}" type="datetime1">
              <a:rPr lang="ru-KZ" smtClean="0"/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85AD2-98E9-96FE-66FA-A34D808A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3B0950-A700-0C4C-B0D7-049DA195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8CF2-38D7-45BC-AA2B-99EE289687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998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60F738-845C-9FA2-0CC5-F225A7F0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34D661-C974-7B6E-4C0B-06413C271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A3FDA6-FCF6-4199-EDBC-179B46957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F36247-258B-2B5D-B493-98B02C28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AEED-4F5C-4B74-AC90-FFA757323C68}" type="datetime1">
              <a:rPr lang="ru-KZ" smtClean="0"/>
              <a:t>02.08.2024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F54E03-EB61-2234-1FF0-4E37A15CC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7A22CC-3B8C-C7CE-6C6C-344CB557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8CF2-38D7-45BC-AA2B-99EE289687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3054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1E711-29D2-0FF5-3BAB-91808C4E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CC712A-13C4-4109-6B78-5D554CF10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FA122A-255E-4E53-4F0A-E9CB7F42C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A22117-CB8F-6E0C-5C26-79896A3AF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A4368D-E070-4C72-6CB4-7E3122CEF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69E39FB-32C1-4907-C041-7B5AE9D0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43B9-F09E-417A-B596-C30249301399}" type="datetime1">
              <a:rPr lang="ru-KZ" smtClean="0"/>
              <a:t>02.08.2024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3C5E94-0D89-30FB-0AEC-26E029898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F03ECB-2F75-F7B8-1875-B228047A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8CF2-38D7-45BC-AA2B-99EE289687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2764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FAC9-D901-F4EF-AF4B-210CA062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AAA600-D54D-986C-CD25-9B1D997E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72F6-405E-4EEE-9F60-08A226AE1108}" type="datetime1">
              <a:rPr lang="ru-KZ" smtClean="0"/>
              <a:t>02.08.2024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4D6978-89CF-F757-F472-CFE6B895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F9166A-9CFE-697C-18F6-51382C7E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8CF2-38D7-45BC-AA2B-99EE289687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220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31D693-40D1-A049-5521-AA4BD297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744E2-430A-469B-8F9D-F25F64C4406E}" type="datetime1">
              <a:rPr lang="ru-KZ" smtClean="0"/>
              <a:t>02.08.2024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30E616-1C1A-A821-8A52-1756D24C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A8933F-AC52-3399-6DD0-9ABE5761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8CF2-38D7-45BC-AA2B-99EE289687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8215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44A69-D311-5A40-5391-25D14F9FC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FBCBA-A368-06B5-DB47-E5D45747F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AD0EF-E9D2-30AF-4E61-72C502CC4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913655-E0E6-2F18-9BC6-36985A80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EA0F-BAB8-496B-B316-8BF8FCB37155}" type="datetime1">
              <a:rPr lang="ru-KZ" smtClean="0"/>
              <a:t>02.08.2024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2AA466-0E56-14D9-6767-73EEDF0E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6F2691-561C-64BB-AF16-8EBDACE80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8CF2-38D7-45BC-AA2B-99EE289687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016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5B151-13AE-D29D-C647-455FF5F8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361B5F-75DA-4285-5B7B-C06BE90A8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51EF40-B914-FB53-2374-AADF46E5F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6E857D-9996-CD35-ECAC-86007780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4F1E-93E4-471B-8304-D20DF206EB4D}" type="datetime1">
              <a:rPr lang="ru-KZ" smtClean="0"/>
              <a:t>02.08.2024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490D7-3E46-3A8B-BF21-2219E142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E458A6-EF41-1413-87EE-2BFF40EB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8CF2-38D7-45BC-AA2B-99EE289687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851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71856-0FFC-5E29-9B6E-BF2594D2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8C67C8-AB7B-DB2A-B9DD-1B80F4E02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2FFA3-42AD-7E88-2140-20AFA941D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D444AF-87C3-4453-B140-40F2DAF1C486}" type="datetime1">
              <a:rPr lang="ru-KZ" smtClean="0"/>
              <a:t>02.08.2024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42672D-F65B-7441-CDA2-1C8472AB1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CF6CD-BFCB-E2D7-3951-752B83417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278CF2-38D7-45BC-AA2B-99EE289687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692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sv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31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stat.gov.kz/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hyperlink" Target="https://www.stat.gov.kz/" TargetMode="External"/><Relationship Id="rId7" Type="http://schemas.openxmlformats.org/officeDocument/2006/relationships/chart" Target="../charts/chart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.gov.kz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hyperlink" Target="https://www.stat.gov.kz/" TargetMode="Externa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9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hyperlink" Target="https://www.stat.gov.kz/" TargetMode="External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3174" y="3058607"/>
            <a:ext cx="72088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Краткий обзор Костанайской области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85785" y="5913320"/>
            <a:ext cx="1511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46071">
              <a:defRPr/>
            </a:pPr>
            <a:r>
              <a:rPr lang="ru-RU" sz="2000">
                <a:solidFill>
                  <a:prstClr val="white"/>
                </a:solidFill>
                <a:latin typeface="Arial Narrow" panose="020B0606020202030204" pitchFamily="34" charset="0"/>
              </a:rPr>
              <a:t>Июль </a:t>
            </a:r>
            <a:r>
              <a:rPr lang="ru-RU" sz="2000" dirty="0">
                <a:solidFill>
                  <a:prstClr val="white"/>
                </a:solidFill>
                <a:latin typeface="Arial Narrow" panose="020B0606020202030204" pitchFamily="34" charset="0"/>
              </a:rPr>
              <a:t>2024 г.</a:t>
            </a:r>
            <a:r>
              <a:rPr lang="ru-RU" sz="2400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427763-D6E2-68CD-4845-7C507127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915E965-280A-43D4-8620-968D601C1B3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81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71500" y="334645"/>
            <a:ext cx="7000074" cy="53403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Костанайская область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B233130-B5AB-25C3-05B7-38F549FA588A}"/>
              </a:ext>
            </a:extLst>
          </p:cNvPr>
          <p:cNvGrpSpPr/>
          <p:nvPr/>
        </p:nvGrpSpPr>
        <p:grpSpPr>
          <a:xfrm>
            <a:off x="571500" y="1310606"/>
            <a:ext cx="5198486" cy="2681259"/>
            <a:chOff x="844062" y="787101"/>
            <a:chExt cx="10163908" cy="5349929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18E79969-2852-7390-CA16-179C5AE027F6}"/>
                </a:ext>
              </a:extLst>
            </p:cNvPr>
            <p:cNvGrpSpPr/>
            <p:nvPr/>
          </p:nvGrpSpPr>
          <p:grpSpPr>
            <a:xfrm>
              <a:off x="844062" y="787101"/>
              <a:ext cx="10163908" cy="5349929"/>
              <a:chOff x="852854" y="554322"/>
              <a:chExt cx="10420815" cy="6125201"/>
            </a:xfrm>
          </p:grpSpPr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E934256-A8CA-D104-F0FF-957D6BA9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92149" y="3379642"/>
                <a:ext cx="2505075" cy="2038350"/>
              </a:xfrm>
              <a:prstGeom prst="rect">
                <a:avLst/>
              </a:prstGeom>
            </p:spPr>
          </p:pic>
          <p:grpSp>
            <p:nvGrpSpPr>
              <p:cNvPr id="86" name="Группа 85">
                <a:extLst>
                  <a:ext uri="{FF2B5EF4-FFF2-40B4-BE49-F238E27FC236}">
                    <a16:creationId xmlns:a16="http://schemas.microsoft.com/office/drawing/2014/main" id="{7246E2B0-AB27-6D99-1D05-0940527A9E97}"/>
                  </a:ext>
                </a:extLst>
              </p:cNvPr>
              <p:cNvGrpSpPr/>
              <p:nvPr/>
            </p:nvGrpSpPr>
            <p:grpSpPr>
              <a:xfrm>
                <a:off x="852854" y="554322"/>
                <a:ext cx="10420815" cy="6125201"/>
                <a:chOff x="450705" y="605271"/>
                <a:chExt cx="10910887" cy="6109421"/>
              </a:xfrm>
            </p:grpSpPr>
            <p:pic>
              <p:nvPicPr>
                <p:cNvPr id="87" name="Рисунок 86">
                  <a:extLst>
                    <a:ext uri="{FF2B5EF4-FFF2-40B4-BE49-F238E27FC236}">
                      <a16:creationId xmlns:a16="http://schemas.microsoft.com/office/drawing/2014/main" id="{0379364C-FC6E-1E61-F271-47EFFDC0B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0705" y="1918855"/>
                  <a:ext cx="2333625" cy="1562100"/>
                </a:xfrm>
                <a:prstGeom prst="rect">
                  <a:avLst/>
                </a:prstGeom>
              </p:spPr>
            </p:pic>
            <p:pic>
              <p:nvPicPr>
                <p:cNvPr id="88" name="Рисунок 87">
                  <a:extLst>
                    <a:ext uri="{FF2B5EF4-FFF2-40B4-BE49-F238E27FC236}">
                      <a16:creationId xmlns:a16="http://schemas.microsoft.com/office/drawing/2014/main" id="{24B68CFA-6FFE-74E9-F13C-2D632DBC67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430" y="3020724"/>
                  <a:ext cx="2619375" cy="1419225"/>
                </a:xfrm>
                <a:prstGeom prst="rect">
                  <a:avLst/>
                </a:prstGeom>
              </p:spPr>
            </p:pic>
            <p:pic>
              <p:nvPicPr>
                <p:cNvPr id="89" name="Рисунок 88">
                  <a:extLst>
                    <a:ext uri="{FF2B5EF4-FFF2-40B4-BE49-F238E27FC236}">
                      <a16:creationId xmlns:a16="http://schemas.microsoft.com/office/drawing/2014/main" id="{00D31AD6-A27B-B4F5-30BD-7BB0CB2AB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1755" y="4238626"/>
                  <a:ext cx="2009775" cy="2266950"/>
                </a:xfrm>
                <a:prstGeom prst="rect">
                  <a:avLst/>
                </a:prstGeom>
              </p:spPr>
            </p:pic>
            <p:pic>
              <p:nvPicPr>
                <p:cNvPr id="90" name="Рисунок 89">
                  <a:extLst>
                    <a:ext uri="{FF2B5EF4-FFF2-40B4-BE49-F238E27FC236}">
                      <a16:creationId xmlns:a16="http://schemas.microsoft.com/office/drawing/2014/main" id="{3A42A448-FFDD-334B-BF0E-FE27603ADA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17617" y="2243355"/>
                  <a:ext cx="3038475" cy="2647950"/>
                </a:xfrm>
                <a:prstGeom prst="rect">
                  <a:avLst/>
                </a:prstGeom>
              </p:spPr>
            </p:pic>
            <p:pic>
              <p:nvPicPr>
                <p:cNvPr id="91" name="Рисунок 90">
                  <a:extLst>
                    <a:ext uri="{FF2B5EF4-FFF2-40B4-BE49-F238E27FC236}">
                      <a16:creationId xmlns:a16="http://schemas.microsoft.com/office/drawing/2014/main" id="{82316849-2E86-3423-FDDE-60168E8A1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130" y="3699163"/>
                  <a:ext cx="2847975" cy="2305050"/>
                </a:xfrm>
                <a:prstGeom prst="rect">
                  <a:avLst/>
                </a:prstGeom>
              </p:spPr>
            </p:pic>
            <p:pic>
              <p:nvPicPr>
                <p:cNvPr id="92" name="Рисунок 91">
                  <a:extLst>
                    <a:ext uri="{FF2B5EF4-FFF2-40B4-BE49-F238E27FC236}">
                      <a16:creationId xmlns:a16="http://schemas.microsoft.com/office/drawing/2014/main" id="{35AEB904-300E-680B-6753-8F38733FE1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65692" y="4362017"/>
                  <a:ext cx="1571625" cy="2352675"/>
                </a:xfrm>
                <a:prstGeom prst="rect">
                  <a:avLst/>
                </a:prstGeom>
              </p:spPr>
            </p:pic>
            <p:pic>
              <p:nvPicPr>
                <p:cNvPr id="93" name="Рисунок 92">
                  <a:extLst>
                    <a:ext uri="{FF2B5EF4-FFF2-40B4-BE49-F238E27FC236}">
                      <a16:creationId xmlns:a16="http://schemas.microsoft.com/office/drawing/2014/main" id="{D9FFA4C8-4625-05FE-5D26-FE3EDBA383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54105" y="4127355"/>
                  <a:ext cx="2219325" cy="1762125"/>
                </a:xfrm>
                <a:prstGeom prst="rect">
                  <a:avLst/>
                </a:prstGeom>
              </p:spPr>
            </p:pic>
            <p:pic>
              <p:nvPicPr>
                <p:cNvPr id="94" name="Рисунок 93">
                  <a:extLst>
                    <a:ext uri="{FF2B5EF4-FFF2-40B4-BE49-F238E27FC236}">
                      <a16:creationId xmlns:a16="http://schemas.microsoft.com/office/drawing/2014/main" id="{259C4474-EA9A-0A5E-1DCD-7BA2C9E15E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3742" y="3835780"/>
                  <a:ext cx="2197736" cy="1615430"/>
                </a:xfrm>
                <a:prstGeom prst="rect">
                  <a:avLst/>
                </a:prstGeom>
              </p:spPr>
            </p:pic>
            <p:pic>
              <p:nvPicPr>
                <p:cNvPr id="95" name="Рисунок 94">
                  <a:extLst>
                    <a:ext uri="{FF2B5EF4-FFF2-40B4-BE49-F238E27FC236}">
                      <a16:creationId xmlns:a16="http://schemas.microsoft.com/office/drawing/2014/main" id="{DE05D69A-EA4D-53F6-5A96-000B850B99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42217" y="1562533"/>
                  <a:ext cx="2619375" cy="2295525"/>
                </a:xfrm>
                <a:prstGeom prst="rect">
                  <a:avLst/>
                </a:prstGeom>
              </p:spPr>
            </p:pic>
            <p:pic>
              <p:nvPicPr>
                <p:cNvPr id="96" name="Рисунок 95">
                  <a:extLst>
                    <a:ext uri="{FF2B5EF4-FFF2-40B4-BE49-F238E27FC236}">
                      <a16:creationId xmlns:a16="http://schemas.microsoft.com/office/drawing/2014/main" id="{6D8CA0EE-6A39-82AB-5197-59B9FB6C0A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81616" y="1610158"/>
                  <a:ext cx="1866900" cy="2247900"/>
                </a:xfrm>
                <a:prstGeom prst="rect">
                  <a:avLst/>
                </a:prstGeom>
              </p:spPr>
            </p:pic>
            <p:pic>
              <p:nvPicPr>
                <p:cNvPr id="97" name="Рисунок 96">
                  <a:extLst>
                    <a:ext uri="{FF2B5EF4-FFF2-40B4-BE49-F238E27FC236}">
                      <a16:creationId xmlns:a16="http://schemas.microsoft.com/office/drawing/2014/main" id="{2B849E3B-DD3C-DAF6-12F8-A86F7A402E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2722" y="605271"/>
                  <a:ext cx="1762125" cy="1962150"/>
                </a:xfrm>
                <a:prstGeom prst="rect">
                  <a:avLst/>
                </a:prstGeom>
              </p:spPr>
            </p:pic>
            <p:pic>
              <p:nvPicPr>
                <p:cNvPr id="99" name="Рисунок 98">
                  <a:extLst>
                    <a:ext uri="{FF2B5EF4-FFF2-40B4-BE49-F238E27FC236}">
                      <a16:creationId xmlns:a16="http://schemas.microsoft.com/office/drawing/2014/main" id="{D5C3AE60-5762-2B1C-8D27-0FB1ECE182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9746" y="838202"/>
                  <a:ext cx="2209800" cy="2809875"/>
                </a:xfrm>
                <a:prstGeom prst="rect">
                  <a:avLst/>
                </a:prstGeom>
              </p:spPr>
            </p:pic>
            <p:pic>
              <p:nvPicPr>
                <p:cNvPr id="100" name="Рисунок 99">
                  <a:extLst>
                    <a:ext uri="{FF2B5EF4-FFF2-40B4-BE49-F238E27FC236}">
                      <a16:creationId xmlns:a16="http://schemas.microsoft.com/office/drawing/2014/main" id="{B5494A78-62FF-79C4-9BAC-EA2180F806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9748" y="1182399"/>
                  <a:ext cx="2352675" cy="1562100"/>
                </a:xfrm>
                <a:prstGeom prst="rect">
                  <a:avLst/>
                </a:prstGeom>
              </p:spPr>
            </p:pic>
            <p:pic>
              <p:nvPicPr>
                <p:cNvPr id="101" name="Рисунок 100">
                  <a:extLst>
                    <a:ext uri="{FF2B5EF4-FFF2-40B4-BE49-F238E27FC236}">
                      <a16:creationId xmlns:a16="http://schemas.microsoft.com/office/drawing/2014/main" id="{BC15A452-BA79-B94F-FAD2-4C222D2FF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63929" y="1922535"/>
                  <a:ext cx="4305300" cy="2514600"/>
                </a:xfrm>
                <a:prstGeom prst="rect">
                  <a:avLst/>
                </a:prstGeom>
              </p:spPr>
            </p:pic>
          </p:grpSp>
        </p:grpSp>
        <p:sp>
          <p:nvSpPr>
            <p:cNvPr id="65" name="Shape 776">
              <a:extLst>
                <a:ext uri="{FF2B5EF4-FFF2-40B4-BE49-F238E27FC236}">
                  <a16:creationId xmlns:a16="http://schemas.microsoft.com/office/drawing/2014/main" id="{667A3DB7-0B52-9812-5BD2-9F7998648C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82367" y="248454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Shape 776">
              <a:extLst>
                <a:ext uri="{FF2B5EF4-FFF2-40B4-BE49-F238E27FC236}">
                  <a16:creationId xmlns:a16="http://schemas.microsoft.com/office/drawing/2014/main" id="{DAFD8CB6-D2AA-5E29-A98B-0D0F42EA8A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64887" y="327751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Shape 776">
              <a:extLst>
                <a:ext uri="{FF2B5EF4-FFF2-40B4-BE49-F238E27FC236}">
                  <a16:creationId xmlns:a16="http://schemas.microsoft.com/office/drawing/2014/main" id="{A48A8649-856B-E968-76BC-C882C3AD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7360" y="2911089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Shape 776">
              <a:extLst>
                <a:ext uri="{FF2B5EF4-FFF2-40B4-BE49-F238E27FC236}">
                  <a16:creationId xmlns:a16="http://schemas.microsoft.com/office/drawing/2014/main" id="{B6FDE2F8-29B1-B321-DEAF-C69E472F6E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7781" y="478549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Shape 776">
              <a:extLst>
                <a:ext uri="{FF2B5EF4-FFF2-40B4-BE49-F238E27FC236}">
                  <a16:creationId xmlns:a16="http://schemas.microsoft.com/office/drawing/2014/main" id="{1610859C-7BA8-1214-4250-9FC873BFD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2709" y="4127911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Shape 776">
              <a:extLst>
                <a:ext uri="{FF2B5EF4-FFF2-40B4-BE49-F238E27FC236}">
                  <a16:creationId xmlns:a16="http://schemas.microsoft.com/office/drawing/2014/main" id="{3F21A537-24C5-D157-6C8C-DBDAF19341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8765" y="1692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Shape 776">
              <a:extLst>
                <a:ext uri="{FF2B5EF4-FFF2-40B4-BE49-F238E27FC236}">
                  <a16:creationId xmlns:a16="http://schemas.microsoft.com/office/drawing/2014/main" id="{B05FC046-67CF-6389-4D90-6C9BEA8888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25763" y="31927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Shape 776">
              <a:extLst>
                <a:ext uri="{FF2B5EF4-FFF2-40B4-BE49-F238E27FC236}">
                  <a16:creationId xmlns:a16="http://schemas.microsoft.com/office/drawing/2014/main" id="{11304BB8-4014-73C3-1B6F-1CF4C266D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7" y="5062713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Shape 776">
              <a:extLst>
                <a:ext uri="{FF2B5EF4-FFF2-40B4-BE49-F238E27FC236}">
                  <a16:creationId xmlns:a16="http://schemas.microsoft.com/office/drawing/2014/main" id="{322494EE-8A64-1D94-C9C0-3376D980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2582" y="422209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Shape 776">
              <a:extLst>
                <a:ext uri="{FF2B5EF4-FFF2-40B4-BE49-F238E27FC236}">
                  <a16:creationId xmlns:a16="http://schemas.microsoft.com/office/drawing/2014/main" id="{8F055A03-CA95-0FBD-CB38-DB5D0382E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94497" y="295255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Shape 776">
              <a:extLst>
                <a:ext uri="{FF2B5EF4-FFF2-40B4-BE49-F238E27FC236}">
                  <a16:creationId xmlns:a16="http://schemas.microsoft.com/office/drawing/2014/main" id="{7AF7776C-5A8C-4B60-5F94-18205AD37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80566" y="1825470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Shape 776">
              <a:extLst>
                <a:ext uri="{FF2B5EF4-FFF2-40B4-BE49-F238E27FC236}">
                  <a16:creationId xmlns:a16="http://schemas.microsoft.com/office/drawing/2014/main" id="{6EFC6A4D-7EAE-A45A-76DB-8A20B97335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65213" y="1535355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Shape 776">
              <a:extLst>
                <a:ext uri="{FF2B5EF4-FFF2-40B4-BE49-F238E27FC236}">
                  <a16:creationId xmlns:a16="http://schemas.microsoft.com/office/drawing/2014/main" id="{4C44E97A-7DD9-200C-7E5F-FA72EBCC7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92195" y="2088398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Shape 776">
              <a:extLst>
                <a:ext uri="{FF2B5EF4-FFF2-40B4-BE49-F238E27FC236}">
                  <a16:creationId xmlns:a16="http://schemas.microsoft.com/office/drawing/2014/main" id="{4C703425-51E7-34CC-52F4-F4E8AC8B6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7519" y="259183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Shape 776">
              <a:extLst>
                <a:ext uri="{FF2B5EF4-FFF2-40B4-BE49-F238E27FC236}">
                  <a16:creationId xmlns:a16="http://schemas.microsoft.com/office/drawing/2014/main" id="{DD2A8337-8DE8-5DCF-EA10-1EBDD01760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23779" y="3496376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Shape 776">
              <a:extLst>
                <a:ext uri="{FF2B5EF4-FFF2-40B4-BE49-F238E27FC236}">
                  <a16:creationId xmlns:a16="http://schemas.microsoft.com/office/drawing/2014/main" id="{D9598538-D8EB-A895-6AE7-97DD3938F8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1838" y="391972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Shape 776">
              <a:extLst>
                <a:ext uri="{FF2B5EF4-FFF2-40B4-BE49-F238E27FC236}">
                  <a16:creationId xmlns:a16="http://schemas.microsoft.com/office/drawing/2014/main" id="{4D6FB940-2E4C-2ED8-6F17-B4A2A1C0B7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5914" y="4444869"/>
              <a:ext cx="361605" cy="281254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Shape 776">
              <a:extLst>
                <a:ext uri="{FF2B5EF4-FFF2-40B4-BE49-F238E27FC236}">
                  <a16:creationId xmlns:a16="http://schemas.microsoft.com/office/drawing/2014/main" id="{14810FD5-B211-5EE5-FF2B-D4A1AE828E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0796" y="5493887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Shape 776">
              <a:extLst>
                <a:ext uri="{FF2B5EF4-FFF2-40B4-BE49-F238E27FC236}">
                  <a16:creationId xmlns:a16="http://schemas.microsoft.com/office/drawing/2014/main" id="{5BD33737-252A-0FC4-CDCF-C0EC1190E5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3662" y="1633464"/>
              <a:ext cx="452167" cy="351692"/>
            </a:xfrm>
            <a:custGeom>
              <a:avLst/>
              <a:gdLst/>
              <a:ahLst/>
              <a:cxnLst/>
              <a:rect l="0" t="0" r="0" b="0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lIns="103883" tIns="103883" rIns="103883" bIns="103883" anchor="ctr" anchorCtr="0">
              <a:noAutofit/>
            </a:bodyPr>
            <a:lstStyle/>
            <a:p>
              <a:endParaRPr sz="240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C5D17B3F-082A-8620-1EC6-56BC09941384}"/>
              </a:ext>
            </a:extLst>
          </p:cNvPr>
          <p:cNvCxnSpPr>
            <a:cxnSpLocks/>
          </p:cNvCxnSpPr>
          <p:nvPr/>
        </p:nvCxnSpPr>
        <p:spPr>
          <a:xfrm flipV="1">
            <a:off x="2832059" y="1968632"/>
            <a:ext cx="0" cy="2887968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Номер слайда 2">
            <a:extLst>
              <a:ext uri="{FF2B5EF4-FFF2-40B4-BE49-F238E27FC236}">
                <a16:creationId xmlns:a16="http://schemas.microsoft.com/office/drawing/2014/main" id="{AA6402E6-DEA8-ACE8-5DE9-35F84815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2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F6F1DC-B57B-01B4-8F6E-E711EBBAB9AD}"/>
              </a:ext>
            </a:extLst>
          </p:cNvPr>
          <p:cNvSpPr txBox="1"/>
          <p:nvPr/>
        </p:nvSpPr>
        <p:spPr>
          <a:xfrm>
            <a:off x="438049" y="6405331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*Площадь указана без учета городов Республиканского значения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8EC041E-B0C1-7ADB-FE22-3D5E1D43D33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80557" y="1254632"/>
            <a:ext cx="999167" cy="620855"/>
          </a:xfrm>
          <a:prstGeom prst="rect">
            <a:avLst/>
          </a:prstGeom>
        </p:spPr>
      </p:pic>
      <p:sp>
        <p:nvSpPr>
          <p:cNvPr id="49" name="Shape 776">
            <a:extLst>
              <a:ext uri="{FF2B5EF4-FFF2-40B4-BE49-F238E27FC236}">
                <a16:creationId xmlns:a16="http://schemas.microsoft.com/office/drawing/2014/main" id="{3F21A537-24C5-D157-6C8C-DBDAF193413F}"/>
              </a:ext>
            </a:extLst>
          </p:cNvPr>
          <p:cNvSpPr>
            <a:spLocks noChangeAspect="1"/>
          </p:cNvSpPr>
          <p:nvPr/>
        </p:nvSpPr>
        <p:spPr>
          <a:xfrm>
            <a:off x="3309246" y="1363581"/>
            <a:ext cx="231268" cy="176260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lIns="103883" tIns="103883" rIns="103883" bIns="103883" anchor="ctr" anchorCtr="0">
            <a:noAutofit/>
          </a:bodyPr>
          <a:lstStyle/>
          <a:p>
            <a:endParaRPr sz="240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6136754" y="931177"/>
            <a:ext cx="5847444" cy="390578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Century Gothic" panose="020B0502020202020204" pitchFamily="34" charset="0"/>
              </a:rPr>
              <a:t>Описание региона</a:t>
            </a:r>
          </a:p>
          <a:p>
            <a:endParaRPr lang="en-US" sz="1000" b="1" dirty="0">
              <a:latin typeface="Century Gothic" panose="020B0502020202020204" pitchFamily="34" charset="0"/>
            </a:endParaRPr>
          </a:p>
          <a:p>
            <a:r>
              <a:rPr lang="ru-RU" sz="1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Костанайская область </a:t>
            </a:r>
            <a:r>
              <a:rPr lang="ru-RU" sz="1400" b="1" dirty="0">
                <a:latin typeface="Century Gothic" panose="020B0502020202020204" pitchFamily="34" charset="0"/>
              </a:rPr>
              <a:t>— </a:t>
            </a:r>
            <a:r>
              <a:rPr lang="ru-RU" sz="1400" dirty="0">
                <a:latin typeface="Century Gothic" panose="020B0502020202020204" pitchFamily="34" charset="0"/>
              </a:rPr>
              <a:t>область в северо-западной части Казахстана.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Административный центр</a:t>
            </a:r>
            <a:r>
              <a:rPr lang="ru-RU" sz="1400" b="1" dirty="0">
                <a:latin typeface="Century Gothic" panose="020B0502020202020204" pitchFamily="34" charset="0"/>
              </a:rPr>
              <a:t>: город Костанай. 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b="1" dirty="0">
                <a:latin typeface="Century Gothic" panose="020B0502020202020204" pitchFamily="34" charset="0"/>
              </a:rPr>
              <a:t>Костанайская область — крупный транспортно-логистический и туристический центр страны</a:t>
            </a:r>
            <a:r>
              <a:rPr lang="en-US" sz="1400" dirty="0">
                <a:latin typeface="Century Gothic" panose="020B0502020202020204" pitchFamily="34" charset="0"/>
              </a:rPr>
              <a:t>, </a:t>
            </a:r>
            <a:r>
              <a:rPr lang="ru-RU" sz="1400" dirty="0">
                <a:latin typeface="Century Gothic" panose="020B0502020202020204" pitchFamily="34" charset="0"/>
              </a:rPr>
              <a:t>богатый на природное и культурное наследие.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Территория области богата полезными ископаемыми: магнетитовые и оолитовые железные руды, бокситы, бурый уголь, асбест, огнеупорные и кирпичные глины, флюсовый и цементный известняк, стекольный песок, строительный камень.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Разведано около </a:t>
            </a:r>
            <a:r>
              <a:rPr lang="ru-RU" sz="1400" b="1" dirty="0">
                <a:latin typeface="Century Gothic" panose="020B0502020202020204" pitchFamily="34" charset="0"/>
              </a:rPr>
              <a:t>400</a:t>
            </a:r>
            <a:r>
              <a:rPr lang="ru-RU" sz="1400" dirty="0">
                <a:latin typeface="Century Gothic" panose="020B0502020202020204" pitchFamily="34" charset="0"/>
              </a:rPr>
              <a:t> месторождений полезных ископаемых и минерального сырья, в том числе </a:t>
            </a:r>
            <a:r>
              <a:rPr lang="ru-RU" sz="1400" b="1" dirty="0">
                <a:latin typeface="Century Gothic" panose="020B0502020202020204" pitchFamily="34" charset="0"/>
              </a:rPr>
              <a:t>68</a:t>
            </a:r>
            <a:r>
              <a:rPr lang="ru-RU" sz="1400" dirty="0">
                <a:latin typeface="Century Gothic" panose="020B0502020202020204" pitchFamily="34" charset="0"/>
              </a:rPr>
              <a:t> – подземных вод, открыто </a:t>
            </a:r>
            <a:r>
              <a:rPr lang="ru-RU" sz="1400" b="1" dirty="0">
                <a:latin typeface="Century Gothic" panose="020B0502020202020204" pitchFamily="34" charset="0"/>
              </a:rPr>
              <a:t>19</a:t>
            </a:r>
            <a:r>
              <a:rPr lang="ru-RU" sz="1400" dirty="0">
                <a:latin typeface="Century Gothic" panose="020B0502020202020204" pitchFamily="34" charset="0"/>
              </a:rPr>
              <a:t> месторождений бокситов, </a:t>
            </a:r>
            <a:r>
              <a:rPr lang="ru-RU" sz="1400" b="1" dirty="0">
                <a:latin typeface="Century Gothic" panose="020B0502020202020204" pitchFamily="34" charset="0"/>
              </a:rPr>
              <a:t>7</a:t>
            </a:r>
            <a:r>
              <a:rPr lang="ru-RU" sz="1400" dirty="0">
                <a:latin typeface="Century Gothic" panose="020B0502020202020204" pitchFamily="34" charset="0"/>
              </a:rPr>
              <a:t> – золота, по одному - серебра и никеля.</a:t>
            </a:r>
            <a:endParaRPr lang="ru-KZ" sz="1400" dirty="0">
              <a:latin typeface="Century Gothic" panose="020B0502020202020204" pitchFamily="34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3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Заголовок 1">
            <a:extLst>
              <a:ext uri="{FF2B5EF4-FFF2-40B4-BE49-F238E27FC236}">
                <a16:creationId xmlns:a16="http://schemas.microsoft.com/office/drawing/2014/main" id="{8A514668-D129-462E-846D-62391293E1F8}"/>
              </a:ext>
            </a:extLst>
          </p:cNvPr>
          <p:cNvSpPr txBox="1">
            <a:spLocks/>
          </p:cNvSpPr>
          <p:nvPr/>
        </p:nvSpPr>
        <p:spPr>
          <a:xfrm>
            <a:off x="445314" y="4836959"/>
            <a:ext cx="11538883" cy="1338002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Century Gothic" panose="020B0502020202020204" pitchFamily="34" charset="0"/>
              </a:rPr>
              <a:t>Статистика региона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Население –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828 339 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4,1 % </a:t>
            </a:r>
            <a:r>
              <a:rPr lang="ru-RU" sz="1400" dirty="0">
                <a:latin typeface="Century Gothic" panose="020B0502020202020204" pitchFamily="34" charset="0"/>
              </a:rPr>
              <a:t>от общего количества по РК, </a:t>
            </a:r>
            <a:r>
              <a:rPr lang="ru-RU" sz="1400" b="1" dirty="0">
                <a:latin typeface="Century Gothic" panose="020B0502020202020204" pitchFamily="34" charset="0"/>
              </a:rPr>
              <a:t>10-е</a:t>
            </a:r>
            <a:r>
              <a:rPr lang="ru-RU" sz="1400" dirty="0">
                <a:latin typeface="Century Gothic" panose="020B0502020202020204" pitchFamily="34" charset="0"/>
              </a:rPr>
              <a:t> 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Площадь –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196 001 км²</a:t>
            </a:r>
            <a:r>
              <a:rPr lang="ru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7,2 %, 4-е </a:t>
            </a:r>
            <a:r>
              <a:rPr lang="ru-RU" sz="1400" dirty="0">
                <a:latin typeface="Century Gothic" panose="020B0502020202020204" pitchFamily="34" charset="0"/>
              </a:rPr>
              <a:t>место*);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Кол-во действующих субъектов МСБ -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65 019 ед.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3,2%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РК, </a:t>
            </a:r>
            <a:r>
              <a:rPr lang="ru-RU" sz="1400" b="1" dirty="0">
                <a:latin typeface="Century Gothic" panose="020B0502020202020204" pitchFamily="34" charset="0"/>
              </a:rPr>
              <a:t>10-е </a:t>
            </a:r>
            <a:r>
              <a:rPr lang="ru-RU" sz="1400" dirty="0">
                <a:latin typeface="Century Gothic" panose="020B0502020202020204" pitchFamily="34" charset="0"/>
              </a:rPr>
              <a:t>место);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Численность занятых в МСБ -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159 195 чел.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KZ" sz="1400" b="1" dirty="0">
                <a:latin typeface="Century Gothic" panose="020B0502020202020204" pitchFamily="34" charset="0"/>
              </a:rPr>
              <a:t>3</a:t>
            </a:r>
            <a:r>
              <a:rPr lang="ru-RU" sz="1400" b="1" dirty="0">
                <a:latin typeface="Century Gothic" panose="020B0502020202020204" pitchFamily="34" charset="0"/>
              </a:rPr>
              <a:t>,8%</a:t>
            </a:r>
            <a:r>
              <a:rPr lang="ru-RU" sz="1400" dirty="0">
                <a:latin typeface="Century Gothic" panose="020B0502020202020204" pitchFamily="34" charset="0"/>
              </a:rPr>
              <a:t> от общего количества по РК), вклад МСП в занятость региона -</a:t>
            </a:r>
            <a:r>
              <a:rPr lang="ru-RU" sz="1400" b="1" dirty="0">
                <a:latin typeface="Century Gothic" panose="020B0502020202020204" pitchFamily="34" charset="0"/>
              </a:rPr>
              <a:t>36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3</a:t>
            </a:r>
            <a:r>
              <a:rPr lang="en-US" sz="1400" b="1" dirty="0">
                <a:latin typeface="Century Gothic" panose="020B0502020202020204" pitchFamily="34" charset="0"/>
              </a:rPr>
              <a:t>%</a:t>
            </a:r>
            <a:r>
              <a:rPr lang="ru-RU" sz="1400" dirty="0">
                <a:latin typeface="Century Gothic" panose="020B0502020202020204" pitchFamily="34" charset="0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latin typeface="Century Gothic" panose="020B0502020202020204" pitchFamily="34" charset="0"/>
              </a:rPr>
              <a:t>ВДС МСП-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289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</a:t>
            </a:r>
            <a:r>
              <a:rPr lang="ru-KZ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400" dirty="0">
                <a:latin typeface="Century Gothic" panose="020B0502020202020204" pitchFamily="34" charset="0"/>
              </a:rPr>
              <a:t>тенге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(</a:t>
            </a:r>
            <a:r>
              <a:rPr lang="ru-RU" sz="1400" b="1" dirty="0">
                <a:latin typeface="Century Gothic" panose="020B0502020202020204" pitchFamily="34" charset="0"/>
              </a:rPr>
              <a:t>2</a:t>
            </a:r>
            <a:r>
              <a:rPr lang="en-US" sz="1400" b="1" dirty="0">
                <a:latin typeface="Century Gothic" panose="020B0502020202020204" pitchFamily="34" charset="0"/>
              </a:rPr>
              <a:t>,</a:t>
            </a:r>
            <a:r>
              <a:rPr lang="ru-RU" sz="1400" b="1" dirty="0">
                <a:latin typeface="Century Gothic" panose="020B0502020202020204" pitchFamily="34" charset="0"/>
              </a:rPr>
              <a:t>9%</a:t>
            </a:r>
            <a:r>
              <a:rPr lang="ru-RU" sz="1400" dirty="0">
                <a:latin typeface="Century Gothic" panose="020B0502020202020204" pitchFamily="34" charset="0"/>
              </a:rPr>
              <a:t> от общей суммы по РК) (вклад МСП в ВРП составляет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29,7%</a:t>
            </a:r>
            <a:r>
              <a:rPr lang="ru-RU" sz="1400" dirty="0">
                <a:latin typeface="Century Gothic" panose="020B0502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413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94251" y="28153"/>
            <a:ext cx="7918938" cy="588301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Century Gothic" panose="020B0502020202020204" pitchFamily="34" charset="0"/>
              </a:rPr>
              <a:t>Статистика вклада Костанайской области в экономику страны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90" y="584676"/>
            <a:ext cx="296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и ВДС МСП РК за 3 мес. 2024г.</a:t>
            </a:r>
          </a:p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8748" y="588238"/>
            <a:ext cx="2573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ВРП на душу населения РК за 3 мес. 2024г. (</a:t>
            </a:r>
            <a:r>
              <a:rPr lang="en-US" sz="1200" b="1" dirty="0">
                <a:latin typeface="Century Gothic" panose="020B0502020202020204" pitchFamily="34" charset="0"/>
              </a:rPr>
              <a:t>$ </a:t>
            </a:r>
            <a:r>
              <a:rPr lang="kk-KZ" sz="1200" b="1" dirty="0">
                <a:latin typeface="Century Gothic" panose="020B0502020202020204" pitchFamily="34" charset="0"/>
              </a:rPr>
              <a:t>США</a:t>
            </a:r>
            <a:r>
              <a:rPr lang="en-US" sz="1200" b="1" dirty="0">
                <a:latin typeface="Century Gothic" panose="020B0502020202020204" pitchFamily="34" charset="0"/>
              </a:rPr>
              <a:t>)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3189" y="534760"/>
            <a:ext cx="312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Налоги и платежи в государственный бюджет за 6 мес. 2024г. (млрд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756" y="5145137"/>
            <a:ext cx="5284334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ВРП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26,0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ВРП Костанайской области составил </a:t>
            </a:r>
            <a:r>
              <a:rPr lang="ru-RU" sz="1100" b="1" i="1" dirty="0">
                <a:latin typeface="Century Gothic" panose="020B0502020202020204" pitchFamily="34" charset="0"/>
              </a:rPr>
              <a:t>975 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млрд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</a:t>
            </a:r>
          </a:p>
          <a:p>
            <a:r>
              <a:rPr lang="ru-RU" sz="1400" b="1" dirty="0">
                <a:latin typeface="Century Gothic" panose="020B0502020202020204" pitchFamily="34" charset="0"/>
              </a:rPr>
              <a:t>ВДС МСБ Казахстана составил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9,8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.: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ВДС МСБ Костанайской области составил </a:t>
            </a:r>
            <a:r>
              <a:rPr lang="ru-RU" sz="1100" b="1" i="1" dirty="0">
                <a:latin typeface="Century Gothic" panose="020B0502020202020204" pitchFamily="34" charset="0"/>
              </a:rPr>
              <a:t>289 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мл</a:t>
            </a:r>
            <a:r>
              <a:rPr lang="ru-KZ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рд</a:t>
            </a:r>
            <a:r>
              <a:rPr lang="ru-RU" sz="11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100" b="1" i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тг</a:t>
            </a:r>
            <a:r>
              <a:rPr lang="ru-RU" sz="1100" i="1" dirty="0">
                <a:latin typeface="Century Gothic" panose="020B0502020202020204" pitchFamily="34" charset="0"/>
              </a:rPr>
              <a:t>. (доля ВДС МСП в ВРП региона составила </a:t>
            </a:r>
            <a:r>
              <a:rPr lang="ru-RU" sz="1100" b="1" i="1" dirty="0">
                <a:latin typeface="Century Gothic" panose="020B0502020202020204" pitchFamily="34" charset="0"/>
              </a:rPr>
              <a:t>29,7%</a:t>
            </a:r>
            <a:r>
              <a:rPr lang="ru-RU" sz="11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0446" y="5145137"/>
            <a:ext cx="5770309" cy="980256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000" tIns="0" rIns="96000" bIns="0" rtlCol="0" anchor="ctr" anchorCtr="0">
            <a:no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Налоги и платежи в государственный бюджет за полгода 2024 года в Казахстане составили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9,6 трлн </a:t>
            </a:r>
            <a:r>
              <a:rPr lang="ru-RU" sz="14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тг</a:t>
            </a:r>
            <a:r>
              <a:rPr lang="ru-RU" sz="1400" b="1" dirty="0">
                <a:latin typeface="Century Gothic" panose="020B0502020202020204" pitchFamily="34" charset="0"/>
              </a:rPr>
              <a:t>.</a:t>
            </a:r>
          </a:p>
          <a:p>
            <a:pPr marL="239178" indent="-137581">
              <a:spcAft>
                <a:spcPts val="267"/>
              </a:spcAft>
              <a:buFont typeface="Arial" pitchFamily="34" charset="0"/>
              <a:buChar char="•"/>
            </a:pPr>
            <a:r>
              <a:rPr lang="ru-RU" sz="1100" i="1" dirty="0">
                <a:latin typeface="Century Gothic" panose="020B0502020202020204" pitchFamily="34" charset="0"/>
              </a:rPr>
              <a:t>Налоги и платежи Костанайской области составили </a:t>
            </a:r>
            <a:r>
              <a:rPr lang="ru-RU" sz="11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191,4 млрд </a:t>
            </a:r>
            <a:r>
              <a:rPr lang="ru-RU" sz="1100" b="1" i="1" dirty="0" err="1">
                <a:latin typeface="Century Gothic" panose="020B0502020202020204" pitchFamily="34" charset="0"/>
              </a:rPr>
              <a:t>тг</a:t>
            </a:r>
            <a:r>
              <a:rPr lang="ru-RU" sz="1100" b="1" i="1" dirty="0">
                <a:latin typeface="Century Gothic" panose="020B0502020202020204" pitchFamily="34" charset="0"/>
              </a:rPr>
              <a:t>.</a:t>
            </a:r>
            <a:r>
              <a:rPr lang="ru-RU" sz="1100" i="1" dirty="0">
                <a:latin typeface="Century Gothic" panose="020B0502020202020204" pitchFamily="34" charset="0"/>
              </a:rPr>
              <a:t> (</a:t>
            </a:r>
            <a:r>
              <a:rPr lang="ru-KZ" sz="1100" b="1" i="1" dirty="0">
                <a:latin typeface="Century Gothic" panose="020B0502020202020204" pitchFamily="34" charset="0"/>
              </a:rPr>
              <a:t>2</a:t>
            </a:r>
            <a:r>
              <a:rPr lang="ru-RU" sz="1100" b="1" i="1" dirty="0">
                <a:latin typeface="Century Gothic" panose="020B0502020202020204" pitchFamily="34" charset="0"/>
              </a:rPr>
              <a:t>,0%</a:t>
            </a:r>
            <a:r>
              <a:rPr lang="ru-RU" sz="1100" i="1" dirty="0">
                <a:latin typeface="Century Gothic" panose="020B0502020202020204" pitchFamily="34" charset="0"/>
              </a:rPr>
              <a:t> от общего показателя по РК)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26" y="6344490"/>
            <a:ext cx="9121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: 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2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*КБК 6 – Поступление от продажи финансовых активов государство; КБК 8 – Используемые остатки бюджетных средств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92025" y="28153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A004F11-AAF9-9E9E-EBC2-9EA295E01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931934"/>
              </p:ext>
            </p:extLst>
          </p:nvPr>
        </p:nvGraphicFramePr>
        <p:xfrm>
          <a:off x="209012" y="1046341"/>
          <a:ext cx="4330691" cy="40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33EAA-ED94-61D9-E773-6A1D23B4FC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848558"/>
              </p:ext>
            </p:extLst>
          </p:nvPr>
        </p:nvGraphicFramePr>
        <p:xfrm>
          <a:off x="4703949" y="1046341"/>
          <a:ext cx="3485545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334D39E4-ECD0-6DA6-6989-9972F17E2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417253"/>
              </p:ext>
            </p:extLst>
          </p:nvPr>
        </p:nvGraphicFramePr>
        <p:xfrm>
          <a:off x="8353741" y="1046341"/>
          <a:ext cx="3816929" cy="400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0B84D1-D8FE-E50E-617D-91DD45FF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985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2961" y="-51672"/>
            <a:ext cx="7918938" cy="588301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Статистика занятости населения Костанайской области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098" y="536629"/>
            <a:ext cx="3498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Уровень эконом. активности, чел.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2192" y="545737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Уровень занятости, чел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211463" y="549706"/>
            <a:ext cx="2758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занятости, чел.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4919" y="3734227"/>
            <a:ext cx="2646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занятого населения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1044" y="3710824"/>
            <a:ext cx="2541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Структура самозанятого населения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73657" y="3565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D67C7C-D2CB-ADCA-3FD0-88F35411959E}"/>
              </a:ext>
            </a:extLst>
          </p:cNvPr>
          <p:cNvSpPr txBox="1"/>
          <p:nvPr/>
        </p:nvSpPr>
        <p:spPr>
          <a:xfrm>
            <a:off x="5768" y="6642556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01639F7-B989-3DBF-3BA5-2EF6E830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4</a:t>
            </a:fld>
            <a:endParaRPr lang="ru-KZ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D2392A7-B2B6-1B12-8D76-40B2592FD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71492"/>
              </p:ext>
            </p:extLst>
          </p:nvPr>
        </p:nvGraphicFramePr>
        <p:xfrm>
          <a:off x="418731" y="892019"/>
          <a:ext cx="3889335" cy="2794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4AABBBE7-478E-9AA8-5189-961C6B2E6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034958"/>
              </p:ext>
            </p:extLst>
          </p:nvPr>
        </p:nvGraphicFramePr>
        <p:xfrm>
          <a:off x="4353622" y="937893"/>
          <a:ext cx="3495639" cy="274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D277B0C9-1797-7AAE-4BE6-92FCBD468F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366581"/>
              </p:ext>
            </p:extLst>
          </p:nvPr>
        </p:nvGraphicFramePr>
        <p:xfrm>
          <a:off x="7957749" y="1041214"/>
          <a:ext cx="3495639" cy="264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6A2AF03-7B6A-A1E3-689A-DDD3B7F916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351300"/>
              </p:ext>
            </p:extLst>
          </p:nvPr>
        </p:nvGraphicFramePr>
        <p:xfrm>
          <a:off x="982305" y="39724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A733ECE-2A60-67E6-2105-55CCB55DD3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946840"/>
              </p:ext>
            </p:extLst>
          </p:nvPr>
        </p:nvGraphicFramePr>
        <p:xfrm>
          <a:off x="6455788" y="39572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0756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6484BC-789A-4A8F-99EF-7735549D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72" y="0"/>
            <a:ext cx="8024446" cy="900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Количество действующих субъектов МСБ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DA7D92-FE25-4C4B-BE83-1F044CBD92C4}"/>
              </a:ext>
            </a:extLst>
          </p:cNvPr>
          <p:cNvSpPr/>
          <p:nvPr/>
        </p:nvSpPr>
        <p:spPr>
          <a:xfrm>
            <a:off x="7578714" y="2438380"/>
            <a:ext cx="4013032" cy="1981497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В разрезе отраслей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по</a:t>
            </a:r>
            <a:r>
              <a:rPr lang="ru-RU" altLang="ru-RU" sz="1400" b="1" noProof="0" dirty="0">
                <a:solidFill>
                  <a:prstClr val="black"/>
                </a:solidFill>
                <a:latin typeface="Century Gothic"/>
                <a:cs typeface="Arial"/>
              </a:rPr>
              <a:t> Костанайской области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преобладают: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Торговля–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34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</a:t>
            </a:r>
            <a:r>
              <a:rPr lang="ru-KZ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KZ" sz="1200" b="1" dirty="0">
                <a:solidFill>
                  <a:prstClr val="black"/>
                </a:solidFill>
                <a:latin typeface="Century Gothic"/>
                <a:cs typeface="Arial"/>
              </a:rPr>
              <a:t>22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 тыс. ед.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Прочие виды услуг–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14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,5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9,4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тыс. ед.</a:t>
            </a:r>
            <a:endParaRPr lang="ru-KZ" sz="1200" b="1" dirty="0">
              <a:solidFill>
                <a:prstClr val="black"/>
              </a:solidFill>
              <a:latin typeface="Century Gothic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Сельское хозяйство–</a:t>
            </a:r>
            <a:r>
              <a:rPr lang="en-US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12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ru-KZ" sz="1200" b="1" dirty="0">
                <a:solidFill>
                  <a:prstClr val="black"/>
                </a:solidFill>
                <a:latin typeface="Century Gothic"/>
                <a:cs typeface="Arial"/>
              </a:rPr>
              <a:t>9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% </a:t>
            </a:r>
            <a:r>
              <a:rPr lang="ru-RU" sz="1200" dirty="0">
                <a:solidFill>
                  <a:prstClr val="black"/>
                </a:solidFill>
                <a:latin typeface="Century Gothic"/>
                <a:cs typeface="Arial"/>
              </a:rPr>
              <a:t>или</a:t>
            </a:r>
            <a:r>
              <a:rPr lang="en-US" sz="1200" dirty="0">
                <a:solidFill>
                  <a:prstClr val="black"/>
                </a:solidFill>
                <a:latin typeface="Century Gothic"/>
                <a:cs typeface="Arial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8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,</a:t>
            </a:r>
            <a:r>
              <a:rPr lang="en-US" sz="1200" b="1" dirty="0">
                <a:solidFill>
                  <a:prstClr val="black"/>
                </a:solidFill>
                <a:latin typeface="Century Gothic"/>
                <a:cs typeface="Arial"/>
              </a:rPr>
              <a:t>4</a:t>
            </a:r>
            <a:r>
              <a:rPr lang="ru-RU" sz="1200" b="1" dirty="0">
                <a:solidFill>
                  <a:prstClr val="black"/>
                </a:solidFill>
                <a:latin typeface="Century Gothic"/>
                <a:cs typeface="Arial"/>
              </a:rPr>
              <a:t> тыс. ед.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27B0F-BE93-42AA-8029-ED447DCF75D6}"/>
              </a:ext>
            </a:extLst>
          </p:cNvPr>
          <p:cNvSpPr txBox="1"/>
          <p:nvPr/>
        </p:nvSpPr>
        <p:spPr>
          <a:xfrm>
            <a:off x="7667862" y="1237795"/>
            <a:ext cx="361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65 019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 МСБ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F76DD59-CB09-2992-5AF1-DE03C5C76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110047" y="192817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764CA2-50A5-2771-A1E5-2A6D252DB87D}"/>
              </a:ext>
            </a:extLst>
          </p:cNvPr>
          <p:cNvSpPr txBox="1"/>
          <p:nvPr/>
        </p:nvSpPr>
        <p:spPr>
          <a:xfrm>
            <a:off x="228325" y="6438887"/>
            <a:ext cx="7680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9AC6CDA-58B0-10B1-28A2-B2D53CC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5</a:t>
            </a:fld>
            <a:endParaRPr lang="ru-KZ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4D08E12-1747-CE76-7D8B-AB51A9E13A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241787"/>
              </p:ext>
            </p:extLst>
          </p:nvPr>
        </p:nvGraphicFramePr>
        <p:xfrm>
          <a:off x="600254" y="1063441"/>
          <a:ext cx="6587232" cy="520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591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2290" y="160917"/>
            <a:ext cx="8024446" cy="90096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Количество действующих субъектов МСБ и результаты поддержки Фонда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3" y="1456755"/>
            <a:ext cx="556506" cy="5890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2" y="2187493"/>
            <a:ext cx="556506" cy="4848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3" y="4288624"/>
            <a:ext cx="519006" cy="501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20" y="3543138"/>
            <a:ext cx="564031" cy="5664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4" y="2813204"/>
            <a:ext cx="651485" cy="589082"/>
          </a:xfrm>
          <a:prstGeom prst="rect">
            <a:avLst/>
          </a:prstGeom>
        </p:spPr>
      </p:pic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8262800" y="1887182"/>
            <a:ext cx="668138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</p:cNvCxnSpPr>
          <p:nvPr/>
        </p:nvCxnSpPr>
        <p:spPr>
          <a:xfrm>
            <a:off x="7201592" y="2619971"/>
            <a:ext cx="1687811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5428648" y="3259998"/>
            <a:ext cx="3494726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>
            <a:off x="5226518" y="4044333"/>
            <a:ext cx="3696856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5226518" y="4789976"/>
            <a:ext cx="367061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5226518" y="5486552"/>
            <a:ext cx="3670615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228995" y="865380"/>
            <a:ext cx="1891121" cy="523082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Кол-во </a:t>
            </a:r>
            <a:r>
              <a:rPr lang="kk-KZ" sz="1200" b="1" dirty="0">
                <a:latin typeface="Century Gothic" panose="020B0502020202020204" pitchFamily="34" charset="0"/>
              </a:rPr>
              <a:t>проектов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ед.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0300879" y="865380"/>
            <a:ext cx="1891121" cy="52308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200" b="1" dirty="0">
                <a:latin typeface="Century Gothic" panose="020B0502020202020204" pitchFamily="34" charset="0"/>
              </a:rPr>
              <a:t>Сумма </a:t>
            </a:r>
            <a:r>
              <a:rPr lang="kk-KZ" sz="1200" b="1" dirty="0">
                <a:latin typeface="Century Gothic" panose="020B0502020202020204" pitchFamily="34" charset="0"/>
              </a:rPr>
              <a:t>кредитов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за посл. 5 лет,</a:t>
            </a:r>
            <a:r>
              <a:rPr lang="en-US" sz="1200" b="1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млрд </a:t>
            </a:r>
            <a:r>
              <a:rPr lang="ru-RU" sz="1200" b="1" dirty="0" err="1">
                <a:latin typeface="Century Gothic" panose="020B0502020202020204" pitchFamily="34" charset="0"/>
              </a:rPr>
              <a:t>тг</a:t>
            </a:r>
            <a:r>
              <a:rPr lang="ru-RU" sz="1200" b="1" dirty="0">
                <a:latin typeface="Century Gothic" panose="020B0502020202020204" pitchFamily="34" charset="0"/>
              </a:rPr>
              <a:t>.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8873E28-AF2F-3D22-A33C-7E78C793D744}"/>
              </a:ext>
            </a:extLst>
          </p:cNvPr>
          <p:cNvCxnSpPr>
            <a:cxnSpLocks/>
          </p:cNvCxnSpPr>
          <p:nvPr/>
        </p:nvCxnSpPr>
        <p:spPr>
          <a:xfrm>
            <a:off x="10300879" y="853583"/>
            <a:ext cx="0" cy="5522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483C224-68E1-4B8C-D41C-B7E560DB99F7}"/>
              </a:ext>
            </a:extLst>
          </p:cNvPr>
          <p:cNvSpPr/>
          <p:nvPr/>
        </p:nvSpPr>
        <p:spPr>
          <a:xfrm>
            <a:off x="1564221" y="6086743"/>
            <a:ext cx="8736658" cy="5313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ru-RU" sz="1400" b="1" dirty="0">
                <a:latin typeface="Century Gothic" panose="020B0502020202020204" pitchFamily="34" charset="0"/>
              </a:rPr>
              <a:t>Результаты по всем финансовым программам по Костанайской области:</a:t>
            </a:r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6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,8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тыс.</a:t>
            </a:r>
            <a:r>
              <a:rPr lang="ru-RU" sz="14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проектов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на сумму кредитов </a:t>
            </a: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365,0 млрд </a:t>
            </a:r>
            <a:r>
              <a:rPr lang="ru-RU" sz="1400" b="1" dirty="0">
                <a:latin typeface="Century Gothic" panose="020B0502020202020204" pitchFamily="34" charset="0"/>
              </a:rPr>
              <a:t>тенге</a:t>
            </a:r>
          </a:p>
        </p:txBody>
      </p:sp>
      <p:pic>
        <p:nvPicPr>
          <p:cNvPr id="1026" name="Picture 2" descr="Производство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3" y="4944291"/>
            <a:ext cx="556506" cy="5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342720" y="161839"/>
            <a:ext cx="1632181" cy="51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50087" y="1712929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2 397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320740" y="2438257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793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345282" y="3090973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515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258721" y="3859669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1 445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346357" y="4584997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272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358886" y="5301887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898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87137" y="1699235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50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4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885704" y="2430654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19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885708" y="3090201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21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885706" y="3867008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39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27995" y="5317275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183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7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885705" y="4592141"/>
            <a:ext cx="588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13</a:t>
            </a:r>
            <a:r>
              <a:rPr lang="en-US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,</a:t>
            </a:r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8</a:t>
            </a:r>
            <a:endParaRPr lang="en-U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3A921B4-DD8C-6CCD-66FE-CDAE433E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393B-94B8-4B73-9E0E-B5A22F074115}" type="slidenum">
              <a:rPr lang="ru-KZ" smtClean="0"/>
              <a:t>6</a:t>
            </a:fld>
            <a:endParaRPr lang="ru-KZ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2A6ED2E-F7AC-3B0E-79EF-276DCC0D60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683233"/>
              </p:ext>
            </p:extLst>
          </p:nvPr>
        </p:nvGraphicFramePr>
        <p:xfrm>
          <a:off x="991841" y="1371447"/>
          <a:ext cx="6558744" cy="451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Пятиугольник 12">
            <a:extLst>
              <a:ext uri="{FF2B5EF4-FFF2-40B4-BE49-F238E27FC236}">
                <a16:creationId xmlns:a16="http://schemas.microsoft.com/office/drawing/2014/main" id="{EFA32A07-A870-83A6-D227-5FE03EFE7CD4}"/>
              </a:ext>
            </a:extLst>
          </p:cNvPr>
          <p:cNvSpPr/>
          <p:nvPr/>
        </p:nvSpPr>
        <p:spPr>
          <a:xfrm flipH="1">
            <a:off x="8526102" y="6466060"/>
            <a:ext cx="1774777" cy="15828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407" rIns="42407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 состоянию на 01.07.2024</a:t>
            </a:r>
            <a:r>
              <a:rPr lang="en-US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Arial Narrow" panose="020B060602020203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2033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13622" y="92825"/>
            <a:ext cx="9508657" cy="9009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Экспорт Костанайской области за 5 мес. 2024г.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9155" y="3280073"/>
            <a:ext cx="2625754" cy="125834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Экспорт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7354136" y="6408402"/>
            <a:ext cx="2359231" cy="36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Продукты, используемые для кормления животных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31 751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7828454" y="2014969"/>
            <a:ext cx="1892052" cy="417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Овощи бобовые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10 490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B11D6CC7-CDDC-C9E1-1ABA-131E6D60E069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4E2F9A3-D020-5FD1-A600-9A86378D39C3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AEB9FFA1-484D-F696-E101-B0E2F33A65BD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8A51C7A1-51BA-5E67-3648-2C1DF11E902F}"/>
              </a:ext>
            </a:extLst>
          </p:cNvPr>
          <p:cNvCxnSpPr>
            <a:cxnSpLocks/>
          </p:cNvCxnSpPr>
          <p:nvPr/>
        </p:nvCxnSpPr>
        <p:spPr>
          <a:xfrm flipV="1">
            <a:off x="6224492" y="2292999"/>
            <a:ext cx="0" cy="91787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2038AB11-9909-469F-6852-D2E02B1D93DB}"/>
              </a:ext>
            </a:extLst>
          </p:cNvPr>
          <p:cNvCxnSpPr>
            <a:cxnSpLocks/>
          </p:cNvCxnSpPr>
          <p:nvPr/>
        </p:nvCxnSpPr>
        <p:spPr>
          <a:xfrm flipH="1" flipV="1">
            <a:off x="4662246" y="2192005"/>
            <a:ext cx="664238" cy="119312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3340827" y="4360387"/>
            <a:ext cx="1754870" cy="137330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2DFF04E0-C245-DAC9-CC77-128572FD4CA4}"/>
              </a:ext>
            </a:extLst>
          </p:cNvPr>
          <p:cNvSpPr/>
          <p:nvPr/>
        </p:nvSpPr>
        <p:spPr>
          <a:xfrm>
            <a:off x="9484749" y="5197778"/>
            <a:ext cx="2296216" cy="228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Асбест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21 590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Номер слайда 2">
            <a:extLst>
              <a:ext uri="{FF2B5EF4-FFF2-40B4-BE49-F238E27FC236}">
                <a16:creationId xmlns:a16="http://schemas.microsoft.com/office/drawing/2014/main" id="{F3786041-F1E2-AF38-166C-2FBEF8131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7792" y="6356351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7</a:t>
            </a:fld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338766" y="639672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экспорта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643 366 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0" y="6509644"/>
            <a:ext cx="768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3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4891199" y="6509644"/>
            <a:ext cx="2021598" cy="246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Пшеница и меслин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40 521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2949" y="6163032"/>
            <a:ext cx="31615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Мука пшеничная или пшенично-ржаная на </a:t>
            </a:r>
            <a:r>
              <a:rPr lang="ru-RU" sz="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87 967 </a:t>
            </a:r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064" y="4058730"/>
            <a:ext cx="286517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Руды и концентраты железные на </a:t>
            </a:r>
            <a:r>
              <a:rPr lang="ru-RU" sz="800" b="1" dirty="0">
                <a:latin typeface="Century Gothic" panose="020B0502020202020204" pitchFamily="34" charset="0"/>
              </a:rPr>
              <a:t>161 720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EFDD0C6-E2B6-83CC-28DC-F41D180DF437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700305C3-4DCE-0F28-C873-DFC206FD43BE}"/>
              </a:ext>
            </a:extLst>
          </p:cNvPr>
          <p:cNvCxnSpPr>
            <a:cxnSpLocks/>
          </p:cNvCxnSpPr>
          <p:nvPr/>
        </p:nvCxnSpPr>
        <p:spPr>
          <a:xfrm flipH="1">
            <a:off x="6096000" y="4616899"/>
            <a:ext cx="3456" cy="118637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375BE93-EEF5-EC0E-D126-B8F07690DE69}"/>
              </a:ext>
            </a:extLst>
          </p:cNvPr>
          <p:cNvSpPr/>
          <p:nvPr/>
        </p:nvSpPr>
        <p:spPr>
          <a:xfrm>
            <a:off x="3561840" y="1919091"/>
            <a:ext cx="1888744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Семена льна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6 559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5BE391A-4963-CF3B-C633-7DD3718DB795}"/>
              </a:ext>
            </a:extLst>
          </p:cNvPr>
          <p:cNvCxnSpPr>
            <a:cxnSpLocks/>
          </p:cNvCxnSpPr>
          <p:nvPr/>
        </p:nvCxnSpPr>
        <p:spPr>
          <a:xfrm flipH="1" flipV="1">
            <a:off x="2743982" y="2851125"/>
            <a:ext cx="2111910" cy="8348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9524895" y="3253979"/>
            <a:ext cx="2184208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Остатки от просеивания, помола зерна и злаков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11 270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D0471A8-CE50-F327-9D22-3DCB6FE5DAC5}"/>
              </a:ext>
            </a:extLst>
          </p:cNvPr>
          <p:cNvSpPr/>
          <p:nvPr/>
        </p:nvSpPr>
        <p:spPr>
          <a:xfrm>
            <a:off x="5169928" y="1923587"/>
            <a:ext cx="2184208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Ячмень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6 875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 descr="Порошок ">
            <a:extLst>
              <a:ext uri="{FF2B5EF4-FFF2-40B4-BE49-F238E27FC236}">
                <a16:creationId xmlns:a16="http://schemas.microsoft.com/office/drawing/2014/main" id="{58610F2B-2EB4-7792-D2E6-192A79448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18" y="5388683"/>
            <a:ext cx="753450" cy="75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Железо ">
            <a:extLst>
              <a:ext uri="{FF2B5EF4-FFF2-40B4-BE49-F238E27FC236}">
                <a16:creationId xmlns:a16="http://schemas.microsoft.com/office/drawing/2014/main" id="{F1CAF5F3-3579-E2EA-62A1-F18A50423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99" y="3509405"/>
            <a:ext cx="504019" cy="50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шок пшеницы ">
            <a:extLst>
              <a:ext uri="{FF2B5EF4-FFF2-40B4-BE49-F238E27FC236}">
                <a16:creationId xmlns:a16="http://schemas.microsoft.com/office/drawing/2014/main" id="{CC5C2424-B5E2-BC67-2CDE-0BAC3D1A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810" y="5871365"/>
            <a:ext cx="693926" cy="6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нсервированные продукты ">
            <a:extLst>
              <a:ext uri="{FF2B5EF4-FFF2-40B4-BE49-F238E27FC236}">
                <a16:creationId xmlns:a16="http://schemas.microsoft.com/office/drawing/2014/main" id="{FAD2D4F6-7E21-B6A3-52A1-E1502EF8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94" y="5695739"/>
            <a:ext cx="676529" cy="6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сбест ">
            <a:extLst>
              <a:ext uri="{FF2B5EF4-FFF2-40B4-BE49-F238E27FC236}">
                <a16:creationId xmlns:a16="http://schemas.microsoft.com/office/drawing/2014/main" id="{0B950F13-4F96-1146-BFE5-CB2C3641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318" y="4523736"/>
            <a:ext cx="644670" cy="6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ерна пшеницы ">
            <a:extLst>
              <a:ext uri="{FF2B5EF4-FFF2-40B4-BE49-F238E27FC236}">
                <a16:creationId xmlns:a16="http://schemas.microsoft.com/office/drawing/2014/main" id="{867FA2BE-3C72-D0D0-DB82-B7EBF92F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728" y="2712332"/>
            <a:ext cx="498542" cy="49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Бобовые ">
            <a:extLst>
              <a:ext uri="{FF2B5EF4-FFF2-40B4-BE49-F238E27FC236}">
                <a16:creationId xmlns:a16="http://schemas.microsoft.com/office/drawing/2014/main" id="{C833A42B-4A0E-E71A-3399-ED972C3D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011" y="1321846"/>
            <a:ext cx="803764" cy="80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Ячмень ">
            <a:extLst>
              <a:ext uri="{FF2B5EF4-FFF2-40B4-BE49-F238E27FC236}">
                <a16:creationId xmlns:a16="http://schemas.microsoft.com/office/drawing/2014/main" id="{191CFD88-5315-C403-485A-2620F797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00332"/>
            <a:ext cx="562176" cy="5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Семя льна ">
            <a:extLst>
              <a:ext uri="{FF2B5EF4-FFF2-40B4-BE49-F238E27FC236}">
                <a16:creationId xmlns:a16="http://schemas.microsoft.com/office/drawing/2014/main" id="{F59A8C31-E018-AFB0-7000-4E8D9DBB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64" y="1402046"/>
            <a:ext cx="609951" cy="6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C4BBD48-6F05-7599-BD0D-392D78D92BFF}"/>
              </a:ext>
            </a:extLst>
          </p:cNvPr>
          <p:cNvSpPr/>
          <p:nvPr/>
        </p:nvSpPr>
        <p:spPr>
          <a:xfrm>
            <a:off x="1199048" y="2531875"/>
            <a:ext cx="1888744" cy="32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Картофель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5 424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42" name="Picture 18" descr="Картошка ">
            <a:extLst>
              <a:ext uri="{FF2B5EF4-FFF2-40B4-BE49-F238E27FC236}">
                <a16:creationId xmlns:a16="http://schemas.microsoft.com/office/drawing/2014/main" id="{AA886B56-08C6-6E1E-8C5D-FEC97A6A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41" y="1858626"/>
            <a:ext cx="699092" cy="69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06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3F173654-BACB-4A32-0BA4-D641BDCF6263}"/>
              </a:ext>
            </a:extLst>
          </p:cNvPr>
          <p:cNvSpPr/>
          <p:nvPr/>
        </p:nvSpPr>
        <p:spPr>
          <a:xfrm>
            <a:off x="4942157" y="3314339"/>
            <a:ext cx="2625754" cy="1258349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entury Gothic" panose="020B0502020202020204" pitchFamily="34" charset="0"/>
              </a:rPr>
              <a:t>Импорт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2F7200AA-F8EE-8215-10A1-12E885FCCB95}"/>
              </a:ext>
            </a:extLst>
          </p:cNvPr>
          <p:cNvSpPr txBox="1">
            <a:spLocks/>
          </p:cNvSpPr>
          <p:nvPr/>
        </p:nvSpPr>
        <p:spPr>
          <a:xfrm>
            <a:off x="224339" y="115894"/>
            <a:ext cx="9582391" cy="5591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dirty="0">
                <a:latin typeface="Century Gothic" panose="020B0502020202020204" pitchFamily="34" charset="0"/>
              </a:rPr>
              <a:t>Импорт</a:t>
            </a:r>
            <a:r>
              <a:rPr lang="ru-RU" sz="2400" b="1" dirty="0">
                <a:latin typeface="Century Gothic" panose="020B0502020202020204" pitchFamily="34" charset="0"/>
              </a:rPr>
              <a:t> Костанайской области за 5 мес. 2024г.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016D762-37FC-09A1-5C7C-EAE6D1716BE6}"/>
              </a:ext>
            </a:extLst>
          </p:cNvPr>
          <p:cNvSpPr/>
          <p:nvPr/>
        </p:nvSpPr>
        <p:spPr>
          <a:xfrm>
            <a:off x="247597" y="606904"/>
            <a:ext cx="8439081" cy="58387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Century Gothic" panose="020B0502020202020204" pitchFamily="34" charset="0"/>
              </a:rPr>
              <a:t>Общий объем импорта составил: </a:t>
            </a:r>
            <a:r>
              <a:rPr lang="ru-RU" b="1" dirty="0">
                <a:solidFill>
                  <a:srgbClr val="0070C0"/>
                </a:solidFill>
                <a:latin typeface="Century Gothic" panose="020B0502020202020204" pitchFamily="34" charset="0"/>
              </a:rPr>
              <a:t>1 322 854 тыс. </a:t>
            </a:r>
            <a:r>
              <a:rPr lang="en-US" b="1" dirty="0">
                <a:solidFill>
                  <a:srgbClr val="0070C0"/>
                </a:solidFill>
                <a:latin typeface="Century Gothic" panose="020B0502020202020204" pitchFamily="34" charset="0"/>
              </a:rPr>
              <a:t>$</a:t>
            </a:r>
            <a:endParaRPr lang="ru-RU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467087" y="105119"/>
            <a:ext cx="1500574" cy="4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40B7800-DE4E-EBBA-0CCE-1AA49FABE482}"/>
              </a:ext>
            </a:extLst>
          </p:cNvPr>
          <p:cNvSpPr/>
          <p:nvPr/>
        </p:nvSpPr>
        <p:spPr>
          <a:xfrm>
            <a:off x="1452662" y="6072792"/>
            <a:ext cx="2085534" cy="228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Двигатели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138 422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0BE28D0-A569-2E34-E2E6-B1DB989E75BB}"/>
              </a:ext>
            </a:extLst>
          </p:cNvPr>
          <p:cNvSpPr/>
          <p:nvPr/>
        </p:nvSpPr>
        <p:spPr>
          <a:xfrm>
            <a:off x="482250" y="2588243"/>
            <a:ext cx="2726129" cy="22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Горны и печи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16 225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1A08D734-AE2D-2FC6-1D10-E33D1CC59AC1}"/>
              </a:ext>
            </a:extLst>
          </p:cNvPr>
          <p:cNvCxnSpPr>
            <a:cxnSpLocks/>
          </p:cNvCxnSpPr>
          <p:nvPr/>
        </p:nvCxnSpPr>
        <p:spPr>
          <a:xfrm>
            <a:off x="7574909" y="4180799"/>
            <a:ext cx="2145597" cy="987607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96D554E0-E1FF-EA48-7FB8-814C17632345}"/>
              </a:ext>
            </a:extLst>
          </p:cNvPr>
          <p:cNvCxnSpPr>
            <a:cxnSpLocks/>
          </p:cNvCxnSpPr>
          <p:nvPr/>
        </p:nvCxnSpPr>
        <p:spPr>
          <a:xfrm flipV="1">
            <a:off x="7597152" y="3385130"/>
            <a:ext cx="2038846" cy="3824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736A6C5F-9983-83B0-3816-9B538625EB0E}"/>
              </a:ext>
            </a:extLst>
          </p:cNvPr>
          <p:cNvCxnSpPr>
            <a:cxnSpLocks/>
          </p:cNvCxnSpPr>
          <p:nvPr/>
        </p:nvCxnSpPr>
        <p:spPr>
          <a:xfrm flipV="1">
            <a:off x="7083996" y="2403436"/>
            <a:ext cx="1026312" cy="953124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825E82FE-2CD4-9AC0-F6E4-0533FADC39C1}"/>
              </a:ext>
            </a:extLst>
          </p:cNvPr>
          <p:cNvCxnSpPr>
            <a:cxnSpLocks/>
          </p:cNvCxnSpPr>
          <p:nvPr/>
        </p:nvCxnSpPr>
        <p:spPr>
          <a:xfrm flipV="1">
            <a:off x="6224492" y="2292999"/>
            <a:ext cx="0" cy="96809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80EAF89-14E0-8DA6-1C48-153472358D35}"/>
              </a:ext>
            </a:extLst>
          </p:cNvPr>
          <p:cNvCxnSpPr>
            <a:cxnSpLocks/>
          </p:cNvCxnSpPr>
          <p:nvPr/>
        </p:nvCxnSpPr>
        <p:spPr>
          <a:xfrm flipH="1" flipV="1">
            <a:off x="4662246" y="2192005"/>
            <a:ext cx="664238" cy="119312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578CC158-6426-8136-086F-5C011C5229B1}"/>
              </a:ext>
            </a:extLst>
          </p:cNvPr>
          <p:cNvCxnSpPr>
            <a:cxnSpLocks/>
          </p:cNvCxnSpPr>
          <p:nvPr/>
        </p:nvCxnSpPr>
        <p:spPr>
          <a:xfrm>
            <a:off x="7001973" y="4546177"/>
            <a:ext cx="963663" cy="1138765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1F702F64-F3AB-9FFA-F767-C9BF6B05E890}"/>
              </a:ext>
            </a:extLst>
          </p:cNvPr>
          <p:cNvCxnSpPr>
            <a:cxnSpLocks/>
          </p:cNvCxnSpPr>
          <p:nvPr/>
        </p:nvCxnSpPr>
        <p:spPr>
          <a:xfrm flipH="1">
            <a:off x="3340827" y="4360387"/>
            <a:ext cx="1754870" cy="1373302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0FC06B6-1439-9B69-555A-5BF8BBE650E7}"/>
              </a:ext>
            </a:extLst>
          </p:cNvPr>
          <p:cNvSpPr/>
          <p:nvPr/>
        </p:nvSpPr>
        <p:spPr>
          <a:xfrm>
            <a:off x="9353523" y="5271106"/>
            <a:ext cx="2743200" cy="271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Огнетушители и пульверизаторы на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40 732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0C2DD974-DA52-85BC-0C88-A81B1F78FD25}"/>
              </a:ext>
            </a:extLst>
          </p:cNvPr>
          <p:cNvSpPr/>
          <p:nvPr/>
        </p:nvSpPr>
        <p:spPr>
          <a:xfrm>
            <a:off x="7483804" y="2082250"/>
            <a:ext cx="260045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Century Gothic" panose="020B0502020202020204" pitchFamily="34" charset="0"/>
              </a:rPr>
              <a:t>Лекарственные средства на </a:t>
            </a:r>
            <a:r>
              <a:rPr lang="ru-RU" sz="800" b="1" dirty="0">
                <a:latin typeface="Century Gothic" panose="020B0502020202020204" pitchFamily="34" charset="0"/>
              </a:rPr>
              <a:t>34 351 </a:t>
            </a:r>
            <a:r>
              <a:rPr lang="ru-RU" sz="800" dirty="0"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34A0F843-D076-77C3-540B-41250CFE91A2}"/>
              </a:ext>
            </a:extLst>
          </p:cNvPr>
          <p:cNvCxnSpPr>
            <a:cxnSpLocks/>
          </p:cNvCxnSpPr>
          <p:nvPr/>
        </p:nvCxnSpPr>
        <p:spPr>
          <a:xfrm flipH="1">
            <a:off x="2859775" y="4059526"/>
            <a:ext cx="2031424" cy="9079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A84F62A6-E46E-9D4C-797F-C65EBC90C161}"/>
              </a:ext>
            </a:extLst>
          </p:cNvPr>
          <p:cNvCxnSpPr>
            <a:cxnSpLocks/>
          </p:cNvCxnSpPr>
          <p:nvPr/>
        </p:nvCxnSpPr>
        <p:spPr>
          <a:xfrm flipH="1">
            <a:off x="6095513" y="4625933"/>
            <a:ext cx="22272" cy="1277211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id="{0EE30320-7327-ABFC-9BE9-3CDB15BF77F0}"/>
              </a:ext>
            </a:extLst>
          </p:cNvPr>
          <p:cNvCxnSpPr>
            <a:cxnSpLocks/>
          </p:cNvCxnSpPr>
          <p:nvPr/>
        </p:nvCxnSpPr>
        <p:spPr>
          <a:xfrm flipH="1" flipV="1">
            <a:off x="2743982" y="2851125"/>
            <a:ext cx="2111910" cy="834866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903776AB-522A-57FA-DA9C-AA7CD8EDA586}"/>
              </a:ext>
            </a:extLst>
          </p:cNvPr>
          <p:cNvSpPr/>
          <p:nvPr/>
        </p:nvSpPr>
        <p:spPr>
          <a:xfrm>
            <a:off x="7341920" y="6257207"/>
            <a:ext cx="2113893" cy="346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Пшеница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45 331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3" name="Рисунок 82" descr="Изображение выглядит как транспортное средство, Наземный транспорт, колесо, Игрушеч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0BE4189C-05A1-276F-5CF4-9C68B4688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480" y="2467521"/>
            <a:ext cx="917609" cy="917609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3319D1C-D512-838B-75EF-2A5A492F4619}"/>
              </a:ext>
            </a:extLst>
          </p:cNvPr>
          <p:cNvSpPr/>
          <p:nvPr/>
        </p:nvSpPr>
        <p:spPr>
          <a:xfrm>
            <a:off x="2731293" y="1863158"/>
            <a:ext cx="2219499" cy="445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Грузовые автомобили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16 604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0AC5EFA-D734-F044-2C31-DB5F4269A89F}"/>
              </a:ext>
            </a:extLst>
          </p:cNvPr>
          <p:cNvSpPr/>
          <p:nvPr/>
        </p:nvSpPr>
        <p:spPr>
          <a:xfrm>
            <a:off x="839586" y="3957735"/>
            <a:ext cx="1947161" cy="38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Кузова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263 227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E81BA13-D077-8CA3-3C45-1F9A1BAC664F}"/>
              </a:ext>
            </a:extLst>
          </p:cNvPr>
          <p:cNvSpPr txBox="1"/>
          <p:nvPr/>
        </p:nvSpPr>
        <p:spPr>
          <a:xfrm>
            <a:off x="35060" y="6462135"/>
            <a:ext cx="7680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</a:t>
            </a:r>
            <a:r>
              <a:rPr lang="ru-RU" sz="800" i="1" kern="0" dirty="0">
                <a:solidFill>
                  <a:prstClr val="black"/>
                </a:solidFill>
                <a:latin typeface="Century Gothic"/>
              </a:rPr>
              <a:t>Бюро национальной статистики АСПИР РК</a:t>
            </a:r>
            <a:r>
              <a:rPr lang="ru-RU" sz="800" i="1" dirty="0">
                <a:latin typeface="Century Gothic" panose="020B0502020202020204" pitchFamily="34" charset="0"/>
              </a:rPr>
              <a:t>(</a:t>
            </a:r>
            <a:r>
              <a:rPr lang="en-US" sz="800" i="1" dirty="0">
                <a:latin typeface="Century Gothic" panose="020B0502020202020204" pitchFamily="34" charset="0"/>
                <a:hlinkClick r:id="rId4"/>
              </a:rPr>
              <a:t>https://www.stat.gov.kz</a:t>
            </a:r>
            <a:r>
              <a:rPr lang="ru-RU" sz="800" i="1" dirty="0">
                <a:latin typeface="Century Gothic" panose="020B0502020202020204" pitchFamily="34" charset="0"/>
              </a:rPr>
              <a:t>)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Комитет гос.доходов (https://kgd.gov.kz)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2E6CCE5-C247-23D3-ED72-E2EFAAE65F8E}"/>
              </a:ext>
            </a:extLst>
          </p:cNvPr>
          <p:cNvSpPr/>
          <p:nvPr/>
        </p:nvSpPr>
        <p:spPr>
          <a:xfrm>
            <a:off x="4891448" y="6111691"/>
            <a:ext cx="2511642" cy="1118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 Части и принадлежности моторных транспортных средств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134 222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FA8F921-5B6A-12E5-8353-23C42A62BC14}"/>
              </a:ext>
            </a:extLst>
          </p:cNvPr>
          <p:cNvSpPr/>
          <p:nvPr/>
        </p:nvSpPr>
        <p:spPr>
          <a:xfrm>
            <a:off x="9608572" y="3147387"/>
            <a:ext cx="1815426" cy="612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Автомобили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летательные аппараты, плавучие средства на </a:t>
            </a:r>
            <a:r>
              <a:rPr lang="ru-RU" sz="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35 587 </a:t>
            </a:r>
            <a:r>
              <a:rPr lang="ru-RU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тыс. </a:t>
            </a:r>
            <a:r>
              <a:rPr lang="en-US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endParaRPr lang="ru-RU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03F8BD-8516-27B2-6C3B-DDF032C3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685" y="6495548"/>
            <a:ext cx="2743200" cy="365125"/>
          </a:xfrm>
        </p:spPr>
        <p:txBody>
          <a:bodyPr/>
          <a:lstStyle/>
          <a:p>
            <a:fld id="{51F8393B-94B8-4B73-9E0E-B5A22F074115}" type="slidenum">
              <a:rPr lang="ru-KZ" smtClean="0"/>
              <a:t>8</a:t>
            </a:fld>
            <a:endParaRPr lang="ru-KZ" dirty="0"/>
          </a:p>
        </p:txBody>
      </p:sp>
      <p:pic>
        <p:nvPicPr>
          <p:cNvPr id="6" name="Picture 2" descr="Автомобиль ">
            <a:extLst>
              <a:ext uri="{FF2B5EF4-FFF2-40B4-BE49-F238E27FC236}">
                <a16:creationId xmlns:a16="http://schemas.microsoft.com/office/drawing/2014/main" id="{E73ABAD3-4FD2-06BD-353A-D7B31AEC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68" y="3429000"/>
            <a:ext cx="730161" cy="7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вигатель ">
            <a:extLst>
              <a:ext uri="{FF2B5EF4-FFF2-40B4-BE49-F238E27FC236}">
                <a16:creationId xmlns:a16="http://schemas.microsoft.com/office/drawing/2014/main" id="{B99BC863-C516-5023-EEC9-8E161C161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70" y="5415875"/>
            <a:ext cx="707157" cy="7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втомобильные запчасти ">
            <a:extLst>
              <a:ext uri="{FF2B5EF4-FFF2-40B4-BE49-F238E27FC236}">
                <a16:creationId xmlns:a16="http://schemas.microsoft.com/office/drawing/2014/main" id="{C85E5554-BD8B-05F9-E536-73E38D52D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956" y="5903144"/>
            <a:ext cx="631385" cy="6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Мешок пшеницы ">
            <a:extLst>
              <a:ext uri="{FF2B5EF4-FFF2-40B4-BE49-F238E27FC236}">
                <a16:creationId xmlns:a16="http://schemas.microsoft.com/office/drawing/2014/main" id="{9980B0F3-3331-7FC3-18B4-DDAF59A4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061" y="5649767"/>
            <a:ext cx="693926" cy="6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Огнетушитель ">
            <a:extLst>
              <a:ext uri="{FF2B5EF4-FFF2-40B4-BE49-F238E27FC236}">
                <a16:creationId xmlns:a16="http://schemas.microsoft.com/office/drawing/2014/main" id="{C59D219F-AE5C-8719-CC5A-E363E8FB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472" y="4533461"/>
            <a:ext cx="667045" cy="6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Лекарство ">
            <a:extLst>
              <a:ext uri="{FF2B5EF4-FFF2-40B4-BE49-F238E27FC236}">
                <a16:creationId xmlns:a16="http://schemas.microsoft.com/office/drawing/2014/main" id="{246440EC-6004-780A-03FF-F68CB726D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370" y="1388572"/>
            <a:ext cx="661193" cy="66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C2DD974-DA52-85BC-0C88-A81B1F78FD25}"/>
              </a:ext>
            </a:extLst>
          </p:cNvPr>
          <p:cNvSpPr/>
          <p:nvPr/>
        </p:nvSpPr>
        <p:spPr>
          <a:xfrm>
            <a:off x="4936404" y="1967999"/>
            <a:ext cx="260045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Оборудования для сортировки и обработки минеральных ископаемых на </a:t>
            </a:r>
            <a:r>
              <a:rPr lang="ru-RU" sz="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22 868 </a:t>
            </a:r>
            <a:r>
              <a:rPr lang="ru-RU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тыс.</a:t>
            </a:r>
            <a:r>
              <a:rPr lang="en-US" sz="800" dirty="0">
                <a:solidFill>
                  <a:srgbClr val="000000"/>
                </a:solidFill>
                <a:latin typeface="Century Gothic" panose="020B0502020202020204" pitchFamily="34" charset="0"/>
              </a:rPr>
              <a:t>$</a:t>
            </a:r>
            <a:r>
              <a:rPr lang="ru-RU" sz="800" dirty="0">
                <a:latin typeface="Century Gothic" panose="020B0502020202020204" pitchFamily="34" charset="0"/>
              </a:rPr>
              <a:t> </a:t>
            </a:r>
            <a:endParaRPr lang="en-US" sz="8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2" descr="грузовик ">
            <a:extLst>
              <a:ext uri="{FF2B5EF4-FFF2-40B4-BE49-F238E27FC236}">
                <a16:creationId xmlns:a16="http://schemas.microsoft.com/office/drawing/2014/main" id="{716FD8F2-B367-6337-1C46-07BD18839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63" y="1227284"/>
            <a:ext cx="808442" cy="8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Печь ">
            <a:extLst>
              <a:ext uri="{FF2B5EF4-FFF2-40B4-BE49-F238E27FC236}">
                <a16:creationId xmlns:a16="http://schemas.microsoft.com/office/drawing/2014/main" id="{9851D3C2-2C05-1386-48BA-EE203386C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25" y="1856984"/>
            <a:ext cx="640158" cy="6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Сортировка ">
            <a:extLst>
              <a:ext uri="{FF2B5EF4-FFF2-40B4-BE49-F238E27FC236}">
                <a16:creationId xmlns:a16="http://schemas.microsoft.com/office/drawing/2014/main" id="{F90A8EDC-66D8-E5DE-2A1A-CCEE31022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21" y="1302352"/>
            <a:ext cx="649902" cy="64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15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162" y="-171759"/>
            <a:ext cx="10972800" cy="72082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Выводы по текущей ситуации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3F4"/>
              </a:clrFrom>
              <a:clrTo>
                <a:srgbClr val="F2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3097" r="2003" b="2633"/>
          <a:stretch/>
        </p:blipFill>
        <p:spPr bwMode="auto">
          <a:xfrm>
            <a:off x="10655652" y="11924"/>
            <a:ext cx="1157297" cy="36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7758" y="385730"/>
            <a:ext cx="6042712" cy="2729019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Конкурентные преимущества: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Выгодное экономико-географическое положение. Область граничит с           3-мя областями Российской Федерации - Оренбургской, Челябинской, Курганской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2) Наличие богатой минерально-сырьевой базы, плодородных земельных ресурсов;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3) Прохождение по территории области транзитного коридора «Алматы-Екатеринбург»;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4) </a:t>
            </a:r>
            <a:r>
              <a:rPr lang="ru-RU" sz="1100" dirty="0" err="1">
                <a:latin typeface="Century Gothic" panose="020B0502020202020204" pitchFamily="34" charset="0"/>
              </a:rPr>
              <a:t>Газифицированность</a:t>
            </a:r>
            <a:r>
              <a:rPr lang="ru-RU" sz="1100" dirty="0">
                <a:latin typeface="Century Gothic" panose="020B0502020202020204" pitchFamily="34" charset="0"/>
              </a:rPr>
              <a:t> региона;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5) Инвестиционная привлекательность, в том числе за счет развития «Индустриальной зоны города Костанай»;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6)</a:t>
            </a:r>
            <a:r>
              <a:rPr lang="ru-RU" sz="1100" dirty="0">
                <a:latin typeface="Century Gothic" panose="020B0502020202020204" pitchFamily="34" charset="0"/>
              </a:rPr>
              <a:t> Развитый производственный потенциал;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7) Наличие 18,1 млн. га сельскохозяйственных угодий, в том числе 6.2 млн га плодородных земельных ресурсов со средним баллом бонитета 30;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en-US" sz="1100" dirty="0">
                <a:latin typeface="Century Gothic" panose="020B0502020202020204" pitchFamily="34" charset="0"/>
              </a:rPr>
              <a:t>8)</a:t>
            </a:r>
            <a:r>
              <a:rPr lang="ru-RU" sz="1100" dirty="0">
                <a:latin typeface="Century Gothic" panose="020B0502020202020204" pitchFamily="34" charset="0"/>
              </a:rPr>
              <a:t> В республиканском объеме на область приходится 100% производства железорудных окатышей, бокситов, асбеста.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7758" y="3181152"/>
            <a:ext cx="6042712" cy="3183395"/>
          </a:xfrm>
          <a:prstGeom prst="rect">
            <a:avLst/>
          </a:prstGeom>
          <a:ln>
            <a:solidFill>
              <a:srgbClr val="00D5D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Возможности: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 Финансовая и нефинансовая поддержка предпринимателей региона в рамках национальных проектов;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2) Развитие несырьевого сектора промышленности, за счет создания и развития конкурентоспособных производств и выпуска экспортоориентированной продукции;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3) Размещение предприятиями вспомогательных и обслуживающих производств для создания малых и средних предприятий на базе аутсорсинга;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4) Наращивание объемов промышленного производства в обрабатывающей отрасли за счет загрузки производственных мощностей действующих предприятий и ввода новых;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5) Создание новых рабочих мест за счет реализации инвестиционных проектов;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6) Расширение рынков сбыта, производимой в регионе продукции;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7) Увеличение экспортного потенциала;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8) Увеличение объемов в растениеводстве за счет применения новых технологий и передовых методов возделывания сельхозкультур;</a:t>
            </a:r>
          </a:p>
          <a:p>
            <a:pPr marL="118530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9) Увеличение объемов в животноводстве за счет увеличения поголовья скота и цифровизации действующих производств.</a:t>
            </a:r>
          </a:p>
        </p:txBody>
      </p:sp>
      <p:grpSp>
        <p:nvGrpSpPr>
          <p:cNvPr id="11" name="Shape 821"/>
          <p:cNvGrpSpPr>
            <a:grpSpLocks noChangeAspect="1"/>
          </p:cNvGrpSpPr>
          <p:nvPr/>
        </p:nvGrpSpPr>
        <p:grpSpPr>
          <a:xfrm>
            <a:off x="197340" y="3535864"/>
            <a:ext cx="577173" cy="562181"/>
            <a:chOff x="5926225" y="921350"/>
            <a:chExt cx="517800" cy="504350"/>
          </a:xfrm>
          <a:solidFill>
            <a:srgbClr val="00D5D0"/>
          </a:solidFill>
        </p:grpSpPr>
        <p:sp>
          <p:nvSpPr>
            <p:cNvPr id="12" name="Shape 822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0" t="0" r="0" b="0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Shape 82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0" t="0" r="0" b="0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" name="Shape 967"/>
          <p:cNvSpPr>
            <a:spLocks noChangeAspect="1"/>
          </p:cNvSpPr>
          <p:nvPr/>
        </p:nvSpPr>
        <p:spPr>
          <a:xfrm>
            <a:off x="256567" y="990166"/>
            <a:ext cx="480383" cy="480412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Shape 968"/>
          <p:cNvSpPr>
            <a:spLocks noChangeAspect="1"/>
          </p:cNvSpPr>
          <p:nvPr/>
        </p:nvSpPr>
        <p:spPr>
          <a:xfrm>
            <a:off x="7096568" y="3510789"/>
            <a:ext cx="480028" cy="480000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16" name="Shape 969"/>
          <p:cNvSpPr>
            <a:spLocks noChangeAspect="1"/>
          </p:cNvSpPr>
          <p:nvPr/>
        </p:nvSpPr>
        <p:spPr>
          <a:xfrm>
            <a:off x="7074997" y="990166"/>
            <a:ext cx="480029" cy="48000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Прямоугольник 16"/>
          <p:cNvSpPr/>
          <p:nvPr/>
        </p:nvSpPr>
        <p:spPr>
          <a:xfrm>
            <a:off x="7635675" y="385730"/>
            <a:ext cx="4376216" cy="272901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Слабые стороны: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1)</a:t>
            </a:r>
            <a:r>
              <a:rPr lang="ru-KZ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Область относится к энергодефицитным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2) Общий дефицит врачебных кадров</a:t>
            </a:r>
            <a:r>
              <a:rPr lang="en-US" sz="1100" dirty="0">
                <a:latin typeface="Century Gothic" panose="020B0502020202020204" pitchFamily="34" charset="0"/>
              </a:rPr>
              <a:t>;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latin typeface="Century Gothic" panose="020B0502020202020204" pitchFamily="34" charset="0"/>
              </a:rPr>
              <a:t>3)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Дефицит ученических мест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и кадров в школах</a:t>
            </a:r>
            <a:r>
              <a:rPr lang="en-US" sz="1100" dirty="0">
                <a:latin typeface="Century Gothic" panose="020B0502020202020204" pitchFamily="34" charset="0"/>
              </a:rPr>
              <a:t>.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52991" y="3181152"/>
            <a:ext cx="4376216" cy="318339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ru-RU" sz="1100" b="1" dirty="0">
                <a:solidFill>
                  <a:schemeClr val="tx1"/>
                </a:solidFill>
                <a:latin typeface="Century Gothic" panose="020B0502020202020204" pitchFamily="34" charset="0"/>
              </a:rPr>
              <a:t>Снижение привлекательности региона для населения: 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1) Низкий охват централизованным водоснабжением сельского населения – 79,6%;</a:t>
            </a:r>
          </a:p>
          <a:p>
            <a:pPr marL="110064" indent="-110064">
              <a:buFont typeface="Arial" pitchFamily="34" charset="0"/>
              <a:buChar char="•"/>
            </a:pP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) 15% автомобильных дорог находится в неудовлетворительном состоянии</a:t>
            </a:r>
            <a:r>
              <a:rPr lang="en-US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;</a:t>
            </a:r>
            <a:endParaRPr lang="ru-RU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110064" indent="-110064">
              <a:buFont typeface="Arial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ru-KZ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) </a:t>
            </a:r>
            <a:r>
              <a:rPr lang="ru-RU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В области отсутствуют аварийные и трехсменные школы.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8564" y="1557321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8738" y="4110229"/>
            <a:ext cx="329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endParaRPr lang="ru-RU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72135" y="1561607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93706" y="405822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2279" y="6492240"/>
            <a:ext cx="844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latin typeface="Century Gothic" panose="020B0502020202020204" pitchFamily="34" charset="0"/>
              </a:rPr>
              <a:t>Источник: Управление экономики и бюджетного планирования Костанайской области</a:t>
            </a:r>
          </a:p>
          <a:p>
            <a:r>
              <a:rPr lang="ru-RU" sz="800" i="1" dirty="0">
                <a:latin typeface="Century Gothic" panose="020B0502020202020204" pitchFamily="34" charset="0"/>
              </a:rPr>
              <a:t>План </a:t>
            </a:r>
            <a:r>
              <a:rPr lang="ru-RU" sz="800" i="1">
                <a:latin typeface="Century Gothic" panose="020B0502020202020204" pitchFamily="34" charset="0"/>
              </a:rPr>
              <a:t>развития Костанайской области </a:t>
            </a:r>
            <a:r>
              <a:rPr lang="ru-RU" sz="800" i="1" dirty="0">
                <a:latin typeface="Century Gothic" panose="020B0502020202020204" pitchFamily="34" charset="0"/>
              </a:rPr>
              <a:t>на 2021-2025 годы</a:t>
            </a:r>
          </a:p>
          <a:p>
            <a:endParaRPr lang="ru-RU" sz="800" i="1" dirty="0">
              <a:latin typeface="Century Gothic" panose="020B0502020202020204" pitchFamily="34" charset="0"/>
            </a:endParaRPr>
          </a:p>
          <a:p>
            <a:endParaRPr lang="ru-RU" sz="800" i="1" dirty="0">
              <a:latin typeface="Century Gothic" panose="020B0502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775C2E-0A89-24FC-73F8-ECCB69F7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492240"/>
            <a:ext cx="626827" cy="365760"/>
          </a:xfrm>
        </p:spPr>
        <p:txBody>
          <a:bodyPr/>
          <a:lstStyle/>
          <a:p>
            <a:pPr algn="r"/>
            <a:fld id="{289900C6-6639-4AE9-927A-EA6F8006A509}" type="slidenum">
              <a:rPr lang="ru-RU" smtClean="0">
                <a:latin typeface="Century Gothic" panose="020B0502020202020204" pitchFamily="34" charset="0"/>
              </a:rPr>
              <a:pPr algn="r"/>
              <a:t>9</a:t>
            </a:fld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81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1240</Words>
  <Application>Microsoft Office PowerPoint</Application>
  <PresentationFormat>Широкоэкранный</PresentationFormat>
  <Paragraphs>140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Arial Narrow</vt:lpstr>
      <vt:lpstr>Calibri</vt:lpstr>
      <vt:lpstr>Century Gothic</vt:lpstr>
      <vt:lpstr>Тема Office</vt:lpstr>
      <vt:lpstr>Презентация PowerPoint</vt:lpstr>
      <vt:lpstr>Костанайская область</vt:lpstr>
      <vt:lpstr>Статистика вклада Костанайской области в экономику страны</vt:lpstr>
      <vt:lpstr>Статистика занятости населения Костанайской области</vt:lpstr>
      <vt:lpstr>Количество действующих субъектов МСБ</vt:lpstr>
      <vt:lpstr>Количество действующих субъектов МСБ и результаты поддержки Фонда</vt:lpstr>
      <vt:lpstr>Презентация PowerPoint</vt:lpstr>
      <vt:lpstr>Презентация PowerPoint</vt:lpstr>
      <vt:lpstr>Выводы по текущей ситуации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Эльдана Канцерова</dc:creator>
  <cp:lastModifiedBy>Эльдана Канцерова</cp:lastModifiedBy>
  <cp:revision>42</cp:revision>
  <dcterms:created xsi:type="dcterms:W3CDTF">2024-07-30T04:22:59Z</dcterms:created>
  <dcterms:modified xsi:type="dcterms:W3CDTF">2024-08-02T10:54:06Z</dcterms:modified>
</cp:coreProperties>
</file>