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tags/tag38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diagrams/data2.xml" ContentType="application/vnd.openxmlformats-officedocument.drawingml.diagramData+xml"/>
  <Override PartName="/ppt/tags/tag41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diagrams/quickStyle1.xml" ContentType="application/vnd.openxmlformats-officedocument.drawingml.diagramStyle+xml"/>
  <Override PartName="/ppt/tags/tag39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diagrams/layout2.xml" ContentType="application/vnd.openxmlformats-officedocument.drawingml.diagramLayout+xml"/>
  <Override PartName="/ppt/tags/tag44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diagrams/data1.xml" ContentType="application/vnd.openxmlformats-officedocument.drawingml.diagramData+xml"/>
  <Override PartName="/ppt/tags/tag20.xml" ContentType="application/vnd.openxmlformats-officedocument.presentationml.tags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71" r:id="rId4"/>
    <p:sldId id="290" r:id="rId5"/>
    <p:sldId id="291" r:id="rId6"/>
    <p:sldId id="280" r:id="rId7"/>
    <p:sldId id="281" r:id="rId8"/>
    <p:sldId id="259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36" autoAdjust="0"/>
    <p:restoredTop sz="94660"/>
  </p:normalViewPr>
  <p:slideViewPr>
    <p:cSldViewPr>
      <p:cViewPr>
        <p:scale>
          <a:sx n="100" d="100"/>
          <a:sy n="100" d="100"/>
        </p:scale>
        <p:origin x="-42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8161DF-D101-4173-94D0-14B8FF792ECA}" type="doc">
      <dgm:prSet loTypeId="urn:microsoft.com/office/officeart/2005/8/layout/vList6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ED382618-A21C-4D9D-BBA4-E93D369C33D2}">
      <dgm:prSet phldrT="[Текст]" custT="1"/>
      <dgm:spPr/>
      <dgm:t>
        <a:bodyPr/>
        <a:lstStyle/>
        <a:p>
          <a:r>
            <a:rPr lang="ru-RU" sz="1200" b="1" dirty="0" smtClean="0"/>
            <a:t>Обеспечить адекватные объемы финансирования для МСБ на доступных условиях</a:t>
          </a:r>
          <a:endParaRPr lang="ru-RU" sz="1200" b="1" dirty="0"/>
        </a:p>
      </dgm:t>
    </dgm:pt>
    <dgm:pt modelId="{3E44FE61-49F1-4116-8AE6-6282C62DBE7A}" type="parTrans" cxnId="{A987AAF5-DB50-430A-B53D-64954F3567D4}">
      <dgm:prSet/>
      <dgm:spPr/>
      <dgm:t>
        <a:bodyPr/>
        <a:lstStyle/>
        <a:p>
          <a:endParaRPr lang="ru-RU" sz="1200"/>
        </a:p>
      </dgm:t>
    </dgm:pt>
    <dgm:pt modelId="{9C131649-6ECB-49EA-9A78-E0CB6AE2F12B}" type="sibTrans" cxnId="{A987AAF5-DB50-430A-B53D-64954F3567D4}">
      <dgm:prSet/>
      <dgm:spPr/>
      <dgm:t>
        <a:bodyPr/>
        <a:lstStyle/>
        <a:p>
          <a:endParaRPr lang="ru-RU" sz="1200"/>
        </a:p>
      </dgm:t>
    </dgm:pt>
    <dgm:pt modelId="{A099D188-6A09-4FE4-9E5B-9E0648E631D8}">
      <dgm:prSet phldrT="[Текст]" custT="1"/>
      <dgm:spPr/>
      <dgm:t>
        <a:bodyPr anchor="ctr"/>
        <a:lstStyle/>
        <a:p>
          <a:pPr marL="271463" indent="-90488"/>
          <a:r>
            <a:rPr lang="ru-RU" sz="1200" dirty="0" smtClean="0"/>
            <a:t>Стимулирование финансовых институтов к финансированию сектора МСП в достаточных объемах </a:t>
          </a:r>
          <a:endParaRPr lang="ru-RU" sz="1200" dirty="0"/>
        </a:p>
      </dgm:t>
    </dgm:pt>
    <dgm:pt modelId="{28E96CEA-03ED-42A5-9F0C-E3E8C5546FC7}" type="parTrans" cxnId="{65A323E7-7BA6-499E-B634-A22130429448}">
      <dgm:prSet/>
      <dgm:spPr/>
      <dgm:t>
        <a:bodyPr/>
        <a:lstStyle/>
        <a:p>
          <a:endParaRPr lang="ru-RU" sz="1200"/>
        </a:p>
      </dgm:t>
    </dgm:pt>
    <dgm:pt modelId="{7528AD29-164F-46D9-B2F9-2CBF08D91938}" type="sibTrans" cxnId="{65A323E7-7BA6-499E-B634-A22130429448}">
      <dgm:prSet/>
      <dgm:spPr/>
      <dgm:t>
        <a:bodyPr/>
        <a:lstStyle/>
        <a:p>
          <a:endParaRPr lang="ru-RU" sz="1200"/>
        </a:p>
      </dgm:t>
    </dgm:pt>
    <dgm:pt modelId="{69E7289B-39C5-443A-A09E-DBDFF9BA72E3}">
      <dgm:prSet phldrT="[Текст]" custT="1"/>
      <dgm:spPr/>
      <dgm:t>
        <a:bodyPr anchor="ctr"/>
        <a:lstStyle/>
        <a:p>
          <a:pPr marL="271463" indent="-90488"/>
          <a:r>
            <a:rPr lang="ru-RU" sz="1200" dirty="0" smtClean="0"/>
            <a:t>Содействие снижению процентных ставок</a:t>
          </a:r>
          <a:endParaRPr lang="ru-RU" sz="1200" dirty="0"/>
        </a:p>
      </dgm:t>
    </dgm:pt>
    <dgm:pt modelId="{5B5BCEF7-9F0C-412B-8A8D-3DC163A5A311}" type="parTrans" cxnId="{8412EA8B-C495-40A6-A78A-8F95FA90E169}">
      <dgm:prSet/>
      <dgm:spPr/>
      <dgm:t>
        <a:bodyPr/>
        <a:lstStyle/>
        <a:p>
          <a:endParaRPr lang="ru-RU" sz="1200"/>
        </a:p>
      </dgm:t>
    </dgm:pt>
    <dgm:pt modelId="{DF58763D-A2FA-40BA-8E1B-8C984CC487AD}" type="sibTrans" cxnId="{8412EA8B-C495-40A6-A78A-8F95FA90E169}">
      <dgm:prSet/>
      <dgm:spPr/>
      <dgm:t>
        <a:bodyPr/>
        <a:lstStyle/>
        <a:p>
          <a:endParaRPr lang="ru-RU" sz="1200"/>
        </a:p>
      </dgm:t>
    </dgm:pt>
    <dgm:pt modelId="{15DEAE45-4278-47EE-90C2-54BD436E4A14}">
      <dgm:prSet phldrT="[Текст]" custT="1"/>
      <dgm:spPr/>
      <dgm:t>
        <a:bodyPr/>
        <a:lstStyle/>
        <a:p>
          <a:r>
            <a:rPr lang="ru-RU" sz="1200" b="1" dirty="0" smtClean="0"/>
            <a:t>Сократить дефицит квалифицированных кадров с предпринимательским и бизнес опытом</a:t>
          </a:r>
          <a:endParaRPr lang="ru-RU" sz="1200" b="1" dirty="0"/>
        </a:p>
      </dgm:t>
    </dgm:pt>
    <dgm:pt modelId="{6A379583-7598-42EE-92E5-7219EF439EAA}" type="parTrans" cxnId="{A6671903-D575-42FF-8B7D-987B5A07ED03}">
      <dgm:prSet/>
      <dgm:spPr/>
      <dgm:t>
        <a:bodyPr/>
        <a:lstStyle/>
        <a:p>
          <a:endParaRPr lang="ru-RU" sz="1200"/>
        </a:p>
      </dgm:t>
    </dgm:pt>
    <dgm:pt modelId="{F68E6B24-C938-4D82-B46C-3A8D778FCF24}" type="sibTrans" cxnId="{A6671903-D575-42FF-8B7D-987B5A07ED03}">
      <dgm:prSet/>
      <dgm:spPr/>
      <dgm:t>
        <a:bodyPr/>
        <a:lstStyle/>
        <a:p>
          <a:endParaRPr lang="ru-RU" sz="1200"/>
        </a:p>
      </dgm:t>
    </dgm:pt>
    <dgm:pt modelId="{73308FD1-A918-4913-80B3-941F15CAAEAC}">
      <dgm:prSet phldrT="[Текст]" custT="1"/>
      <dgm:spPr/>
      <dgm:t>
        <a:bodyPr anchor="ctr"/>
        <a:lstStyle/>
        <a:p>
          <a:pPr marL="271463" indent="-90488"/>
          <a:r>
            <a:rPr lang="ru-RU" sz="1200" dirty="0" smtClean="0"/>
            <a:t>Повышение уровня финансовой грамотности</a:t>
          </a:r>
          <a:endParaRPr lang="ru-RU" sz="1200" dirty="0"/>
        </a:p>
      </dgm:t>
    </dgm:pt>
    <dgm:pt modelId="{E03BE6A9-A8EE-40CE-8F51-6B566F6C6248}" type="parTrans" cxnId="{921AEF8F-6067-4F2F-B9F9-B7C88C2544CA}">
      <dgm:prSet/>
      <dgm:spPr/>
      <dgm:t>
        <a:bodyPr/>
        <a:lstStyle/>
        <a:p>
          <a:endParaRPr lang="ru-RU" sz="1200"/>
        </a:p>
      </dgm:t>
    </dgm:pt>
    <dgm:pt modelId="{68C2D49A-B3DC-4424-A3D3-95271280A807}" type="sibTrans" cxnId="{921AEF8F-6067-4F2F-B9F9-B7C88C2544CA}">
      <dgm:prSet/>
      <dgm:spPr/>
      <dgm:t>
        <a:bodyPr/>
        <a:lstStyle/>
        <a:p>
          <a:endParaRPr lang="ru-RU" sz="1200"/>
        </a:p>
      </dgm:t>
    </dgm:pt>
    <dgm:pt modelId="{F5D15318-B216-432E-9D7A-BE743B34F5E7}">
      <dgm:prSet phldrT="[Текст]" custT="1"/>
      <dgm:spPr/>
      <dgm:t>
        <a:bodyPr anchor="ctr"/>
        <a:lstStyle/>
        <a:p>
          <a:pPr marL="271463" indent="-90488"/>
          <a:r>
            <a:rPr lang="ru-RU" sz="1200" dirty="0" smtClean="0"/>
            <a:t>Развития управленческих и предпринимательских навыков </a:t>
          </a:r>
          <a:endParaRPr lang="ru-RU" sz="1200" dirty="0"/>
        </a:p>
      </dgm:t>
    </dgm:pt>
    <dgm:pt modelId="{C7686175-E07C-43B3-94EF-A583E73B8D50}" type="parTrans" cxnId="{08C4DCC0-67F2-4F31-87D5-55D4940B9EB9}">
      <dgm:prSet/>
      <dgm:spPr/>
      <dgm:t>
        <a:bodyPr/>
        <a:lstStyle/>
        <a:p>
          <a:endParaRPr lang="ru-RU" sz="1200"/>
        </a:p>
      </dgm:t>
    </dgm:pt>
    <dgm:pt modelId="{AC878513-FB56-44F9-AF7A-68E9A9501041}" type="sibTrans" cxnId="{08C4DCC0-67F2-4F31-87D5-55D4940B9EB9}">
      <dgm:prSet/>
      <dgm:spPr/>
      <dgm:t>
        <a:bodyPr/>
        <a:lstStyle/>
        <a:p>
          <a:endParaRPr lang="ru-RU" sz="1200"/>
        </a:p>
      </dgm:t>
    </dgm:pt>
    <dgm:pt modelId="{19C012ED-B8C8-4574-BE50-163BD174D680}">
      <dgm:prSet phldrT="[Текст]" custT="1"/>
      <dgm:spPr/>
      <dgm:t>
        <a:bodyPr anchor="ctr"/>
        <a:lstStyle/>
        <a:p>
          <a:pPr marL="271463" indent="-90488"/>
          <a:r>
            <a:rPr lang="ru-RU" sz="1200" dirty="0" smtClean="0"/>
            <a:t>Содействие МСБ в соответствии требованиям по залогам</a:t>
          </a:r>
          <a:endParaRPr lang="ru-RU" sz="1200" dirty="0"/>
        </a:p>
      </dgm:t>
    </dgm:pt>
    <dgm:pt modelId="{B81E3ED3-ED75-4683-A62E-9EF4777E4EA6}" type="parTrans" cxnId="{2DB3EDCA-CAC7-4AD0-9F22-4911C1E97431}">
      <dgm:prSet/>
      <dgm:spPr/>
      <dgm:t>
        <a:bodyPr/>
        <a:lstStyle/>
        <a:p>
          <a:endParaRPr lang="ru-RU" sz="1200"/>
        </a:p>
      </dgm:t>
    </dgm:pt>
    <dgm:pt modelId="{55FC1BA2-9065-485B-A160-315E89897864}" type="sibTrans" cxnId="{2DB3EDCA-CAC7-4AD0-9F22-4911C1E97431}">
      <dgm:prSet/>
      <dgm:spPr/>
      <dgm:t>
        <a:bodyPr/>
        <a:lstStyle/>
        <a:p>
          <a:endParaRPr lang="ru-RU" sz="1200"/>
        </a:p>
      </dgm:t>
    </dgm:pt>
    <dgm:pt modelId="{E05E57AE-5D34-472D-8F2B-610E45F4F587}" type="pres">
      <dgm:prSet presAssocID="{568161DF-D101-4173-94D0-14B8FF792EC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49BEEFD-7115-4DD7-8FD1-C14608B85578}" type="pres">
      <dgm:prSet presAssocID="{ED382618-A21C-4D9D-BBA4-E93D369C33D2}" presName="linNode" presStyleCnt="0"/>
      <dgm:spPr/>
    </dgm:pt>
    <dgm:pt modelId="{1B858210-BD35-41E0-8F7C-DE06B4A31CF2}" type="pres">
      <dgm:prSet presAssocID="{ED382618-A21C-4D9D-BBA4-E93D369C33D2}" presName="parentShp" presStyleLbl="node1" presStyleIdx="0" presStyleCnt="2" custScaleX="9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B4A66-DDED-453A-ACD0-75F31736A8CF}" type="pres">
      <dgm:prSet presAssocID="{ED382618-A21C-4D9D-BBA4-E93D369C33D2}" presName="childShp" presStyleLbl="bgAccFollowNode1" presStyleIdx="0" presStyleCnt="2" custScaleX="104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8EB93-334D-481F-A848-31B9FEBCEAA8}" type="pres">
      <dgm:prSet presAssocID="{9C131649-6ECB-49EA-9A78-E0CB6AE2F12B}" presName="spacing" presStyleCnt="0"/>
      <dgm:spPr/>
    </dgm:pt>
    <dgm:pt modelId="{74AB0E42-7797-4B9C-813A-C30B2E2DB334}" type="pres">
      <dgm:prSet presAssocID="{15DEAE45-4278-47EE-90C2-54BD436E4A14}" presName="linNode" presStyleCnt="0"/>
      <dgm:spPr/>
    </dgm:pt>
    <dgm:pt modelId="{064DDFE6-3B25-46B3-B653-0B99E87FE4AC}" type="pres">
      <dgm:prSet presAssocID="{15DEAE45-4278-47EE-90C2-54BD436E4A14}" presName="parentShp" presStyleLbl="node1" presStyleIdx="1" presStyleCnt="2" custScaleX="93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4F2FD-DF36-40F4-A02B-862643261454}" type="pres">
      <dgm:prSet presAssocID="{15DEAE45-4278-47EE-90C2-54BD436E4A14}" presName="childShp" presStyleLbl="bgAccFollowNode1" presStyleIdx="1" presStyleCnt="2" custScaleX="1041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87AAF5-DB50-430A-B53D-64954F3567D4}" srcId="{568161DF-D101-4173-94D0-14B8FF792ECA}" destId="{ED382618-A21C-4D9D-BBA4-E93D369C33D2}" srcOrd="0" destOrd="0" parTransId="{3E44FE61-49F1-4116-8AE6-6282C62DBE7A}" sibTransId="{9C131649-6ECB-49EA-9A78-E0CB6AE2F12B}"/>
    <dgm:cxn modelId="{F6F5418A-6103-42D5-A74F-4CC9178864AD}" type="presOf" srcId="{568161DF-D101-4173-94D0-14B8FF792ECA}" destId="{E05E57AE-5D34-472D-8F2B-610E45F4F587}" srcOrd="0" destOrd="0" presId="urn:microsoft.com/office/officeart/2005/8/layout/vList6"/>
    <dgm:cxn modelId="{08C4DCC0-67F2-4F31-87D5-55D4940B9EB9}" srcId="{15DEAE45-4278-47EE-90C2-54BD436E4A14}" destId="{F5D15318-B216-432E-9D7A-BE743B34F5E7}" srcOrd="1" destOrd="0" parTransId="{C7686175-E07C-43B3-94EF-A583E73B8D50}" sibTransId="{AC878513-FB56-44F9-AF7A-68E9A9501041}"/>
    <dgm:cxn modelId="{ABA17D1C-B165-4A48-B1EA-058C79A56B94}" type="presOf" srcId="{A099D188-6A09-4FE4-9E5B-9E0648E631D8}" destId="{537B4A66-DDED-453A-ACD0-75F31736A8CF}" srcOrd="0" destOrd="0" presId="urn:microsoft.com/office/officeart/2005/8/layout/vList6"/>
    <dgm:cxn modelId="{DE719A4F-9E50-4D88-B7BE-5AED9DCA94E5}" type="presOf" srcId="{15DEAE45-4278-47EE-90C2-54BD436E4A14}" destId="{064DDFE6-3B25-46B3-B653-0B99E87FE4AC}" srcOrd="0" destOrd="0" presId="urn:microsoft.com/office/officeart/2005/8/layout/vList6"/>
    <dgm:cxn modelId="{8412EA8B-C495-40A6-A78A-8F95FA90E169}" srcId="{ED382618-A21C-4D9D-BBA4-E93D369C33D2}" destId="{69E7289B-39C5-443A-A09E-DBDFF9BA72E3}" srcOrd="1" destOrd="0" parTransId="{5B5BCEF7-9F0C-412B-8A8D-3DC163A5A311}" sibTransId="{DF58763D-A2FA-40BA-8E1B-8C984CC487AD}"/>
    <dgm:cxn modelId="{2DB3EDCA-CAC7-4AD0-9F22-4911C1E97431}" srcId="{ED382618-A21C-4D9D-BBA4-E93D369C33D2}" destId="{19C012ED-B8C8-4574-BE50-163BD174D680}" srcOrd="2" destOrd="0" parTransId="{B81E3ED3-ED75-4683-A62E-9EF4777E4EA6}" sibTransId="{55FC1BA2-9065-485B-A160-315E89897864}"/>
    <dgm:cxn modelId="{A6671903-D575-42FF-8B7D-987B5A07ED03}" srcId="{568161DF-D101-4173-94D0-14B8FF792ECA}" destId="{15DEAE45-4278-47EE-90C2-54BD436E4A14}" srcOrd="1" destOrd="0" parTransId="{6A379583-7598-42EE-92E5-7219EF439EAA}" sibTransId="{F68E6B24-C938-4D82-B46C-3A8D778FCF24}"/>
    <dgm:cxn modelId="{C377EEBA-E68F-43DC-AF1A-B0954C44EDB3}" type="presOf" srcId="{19C012ED-B8C8-4574-BE50-163BD174D680}" destId="{537B4A66-DDED-453A-ACD0-75F31736A8CF}" srcOrd="0" destOrd="2" presId="urn:microsoft.com/office/officeart/2005/8/layout/vList6"/>
    <dgm:cxn modelId="{C71A2306-EF29-4E94-BFFB-64D2855311A0}" type="presOf" srcId="{ED382618-A21C-4D9D-BBA4-E93D369C33D2}" destId="{1B858210-BD35-41E0-8F7C-DE06B4A31CF2}" srcOrd="0" destOrd="0" presId="urn:microsoft.com/office/officeart/2005/8/layout/vList6"/>
    <dgm:cxn modelId="{1B9A17E1-893C-4FF7-9A42-3C494BD642E6}" type="presOf" srcId="{73308FD1-A918-4913-80B3-941F15CAAEAC}" destId="{0804F2FD-DF36-40F4-A02B-862643261454}" srcOrd="0" destOrd="0" presId="urn:microsoft.com/office/officeart/2005/8/layout/vList6"/>
    <dgm:cxn modelId="{6E18994B-8BCA-4F2F-82E8-078B36736653}" type="presOf" srcId="{69E7289B-39C5-443A-A09E-DBDFF9BA72E3}" destId="{537B4A66-DDED-453A-ACD0-75F31736A8CF}" srcOrd="0" destOrd="1" presId="urn:microsoft.com/office/officeart/2005/8/layout/vList6"/>
    <dgm:cxn modelId="{A63CB376-044F-418A-8347-1E5462910205}" type="presOf" srcId="{F5D15318-B216-432E-9D7A-BE743B34F5E7}" destId="{0804F2FD-DF36-40F4-A02B-862643261454}" srcOrd="0" destOrd="1" presId="urn:microsoft.com/office/officeart/2005/8/layout/vList6"/>
    <dgm:cxn modelId="{65A323E7-7BA6-499E-B634-A22130429448}" srcId="{ED382618-A21C-4D9D-BBA4-E93D369C33D2}" destId="{A099D188-6A09-4FE4-9E5B-9E0648E631D8}" srcOrd="0" destOrd="0" parTransId="{28E96CEA-03ED-42A5-9F0C-E3E8C5546FC7}" sibTransId="{7528AD29-164F-46D9-B2F9-2CBF08D91938}"/>
    <dgm:cxn modelId="{921AEF8F-6067-4F2F-B9F9-B7C88C2544CA}" srcId="{15DEAE45-4278-47EE-90C2-54BD436E4A14}" destId="{73308FD1-A918-4913-80B3-941F15CAAEAC}" srcOrd="0" destOrd="0" parTransId="{E03BE6A9-A8EE-40CE-8F51-6B566F6C6248}" sibTransId="{68C2D49A-B3DC-4424-A3D3-95271280A807}"/>
    <dgm:cxn modelId="{9F4675D2-0BCF-41F5-9BDA-34A96B0D740F}" type="presParOf" srcId="{E05E57AE-5D34-472D-8F2B-610E45F4F587}" destId="{749BEEFD-7115-4DD7-8FD1-C14608B85578}" srcOrd="0" destOrd="0" presId="urn:microsoft.com/office/officeart/2005/8/layout/vList6"/>
    <dgm:cxn modelId="{7B86C226-BFD3-48CC-AC62-7918BE52B200}" type="presParOf" srcId="{749BEEFD-7115-4DD7-8FD1-C14608B85578}" destId="{1B858210-BD35-41E0-8F7C-DE06B4A31CF2}" srcOrd="0" destOrd="0" presId="urn:microsoft.com/office/officeart/2005/8/layout/vList6"/>
    <dgm:cxn modelId="{0BAC4B6C-50C3-4EA9-A76C-0C045FA65BAF}" type="presParOf" srcId="{749BEEFD-7115-4DD7-8FD1-C14608B85578}" destId="{537B4A66-DDED-453A-ACD0-75F31736A8CF}" srcOrd="1" destOrd="0" presId="urn:microsoft.com/office/officeart/2005/8/layout/vList6"/>
    <dgm:cxn modelId="{B7E4D74C-B2C2-4A0B-8897-F80894C6C0F4}" type="presParOf" srcId="{E05E57AE-5D34-472D-8F2B-610E45F4F587}" destId="{47C8EB93-334D-481F-A848-31B9FEBCEAA8}" srcOrd="1" destOrd="0" presId="urn:microsoft.com/office/officeart/2005/8/layout/vList6"/>
    <dgm:cxn modelId="{BAE7BBE9-4AAD-4453-904F-427C0ADB59AE}" type="presParOf" srcId="{E05E57AE-5D34-472D-8F2B-610E45F4F587}" destId="{74AB0E42-7797-4B9C-813A-C30B2E2DB334}" srcOrd="2" destOrd="0" presId="urn:microsoft.com/office/officeart/2005/8/layout/vList6"/>
    <dgm:cxn modelId="{46BB5889-1E09-4049-A17E-B2B51F5137FF}" type="presParOf" srcId="{74AB0E42-7797-4B9C-813A-C30B2E2DB334}" destId="{064DDFE6-3B25-46B3-B653-0B99E87FE4AC}" srcOrd="0" destOrd="0" presId="urn:microsoft.com/office/officeart/2005/8/layout/vList6"/>
    <dgm:cxn modelId="{3BF23024-5F5D-4243-845E-E82CE5E1680C}" type="presParOf" srcId="{74AB0E42-7797-4B9C-813A-C30B2E2DB334}" destId="{0804F2FD-DF36-40F4-A02B-86264326145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503D53-82A3-494D-B806-72268C7596A9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D2A487-26BA-432A-A473-D594B62800D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Увеличение объемов финансовой поддержки МСБ</a:t>
          </a:r>
          <a:endParaRPr lang="ru-RU" sz="1200" b="1" dirty="0">
            <a:latin typeface="+mn-lt"/>
          </a:endParaRPr>
        </a:p>
      </dgm:t>
    </dgm:pt>
    <dgm:pt modelId="{70B2463E-5131-48E5-ACF7-A8F556416950}" type="parTrans" cxnId="{371F9DA7-EB54-4ED6-93FE-D2AD957B4789}">
      <dgm:prSet/>
      <dgm:spPr/>
      <dgm:t>
        <a:bodyPr/>
        <a:lstStyle/>
        <a:p>
          <a:endParaRPr lang="ru-RU" sz="1200"/>
        </a:p>
      </dgm:t>
    </dgm:pt>
    <dgm:pt modelId="{4BA51C50-9E9A-45EE-BF22-DD30365FE8EB}" type="sibTrans" cxnId="{371F9DA7-EB54-4ED6-93FE-D2AD957B4789}">
      <dgm:prSet/>
      <dgm:spPr/>
      <dgm:t>
        <a:bodyPr/>
        <a:lstStyle/>
        <a:p>
          <a:endParaRPr lang="ru-RU" sz="1200"/>
        </a:p>
      </dgm:t>
    </dgm:pt>
    <dgm:pt modelId="{CB1A8C8F-4D59-4146-A94C-17A448375387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Финансирование субъектов МСБ через БВУ</a:t>
          </a:r>
          <a:endParaRPr lang="ru-RU" sz="1200" b="0" dirty="0">
            <a:latin typeface="+mn-lt"/>
          </a:endParaRPr>
        </a:p>
      </dgm:t>
    </dgm:pt>
    <dgm:pt modelId="{5C552C10-A964-4DE5-AE96-1A7316E01126}" type="parTrans" cxnId="{00FEB8B0-2BDC-44E5-8585-7C8A6AB309D3}">
      <dgm:prSet/>
      <dgm:spPr/>
      <dgm:t>
        <a:bodyPr/>
        <a:lstStyle/>
        <a:p>
          <a:endParaRPr lang="ru-RU" sz="1200"/>
        </a:p>
      </dgm:t>
    </dgm:pt>
    <dgm:pt modelId="{C4FEBC5C-B57A-48DA-BB46-61D30C799FC7}" type="sibTrans" cxnId="{00FEB8B0-2BDC-44E5-8585-7C8A6AB309D3}">
      <dgm:prSet/>
      <dgm:spPr/>
      <dgm:t>
        <a:bodyPr/>
        <a:lstStyle/>
        <a:p>
          <a:endParaRPr lang="ru-RU" sz="1200"/>
        </a:p>
      </dgm:t>
    </dgm:pt>
    <dgm:pt modelId="{2101DCA7-3308-433C-BCC1-2A7604D6CE4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Расширение направлений сотрудничества и механизмов финансирования / </a:t>
          </a:r>
          <a:r>
            <a:rPr lang="ru-RU" sz="1200" b="1" dirty="0" err="1" smtClean="0"/>
            <a:t>софинансирования</a:t>
          </a:r>
          <a:r>
            <a:rPr lang="ru-RU" sz="1200" b="1" dirty="0" smtClean="0"/>
            <a:t> МСБ совместно с финансовыми институтами</a:t>
          </a:r>
          <a:endParaRPr lang="ru-RU" sz="1200" b="1" dirty="0">
            <a:latin typeface="+mn-lt"/>
          </a:endParaRPr>
        </a:p>
      </dgm:t>
    </dgm:pt>
    <dgm:pt modelId="{8C472900-B212-48F9-A17B-7E818E8AB0D9}" type="parTrans" cxnId="{C2EBFCCB-4B77-4493-BB76-EEAA8268FB65}">
      <dgm:prSet/>
      <dgm:spPr/>
      <dgm:t>
        <a:bodyPr/>
        <a:lstStyle/>
        <a:p>
          <a:endParaRPr lang="ru-RU" sz="1200"/>
        </a:p>
      </dgm:t>
    </dgm:pt>
    <dgm:pt modelId="{D42F3F02-1328-48FA-98DA-A7F2A9058B01}" type="sibTrans" cxnId="{C2EBFCCB-4B77-4493-BB76-EEAA8268FB65}">
      <dgm:prSet/>
      <dgm:spPr/>
      <dgm:t>
        <a:bodyPr/>
        <a:lstStyle/>
        <a:p>
          <a:endParaRPr lang="ru-RU" sz="1200"/>
        </a:p>
      </dgm:t>
    </dgm:pt>
    <dgm:pt modelId="{CD322718-1BB7-4ABA-A18E-CBB18404B94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Доведение значения мультипликатора </a:t>
          </a:r>
          <a:r>
            <a:rPr lang="ru-RU" sz="1200" dirty="0" err="1" smtClean="0"/>
            <a:t>софинансирования</a:t>
          </a:r>
          <a:r>
            <a:rPr lang="ru-RU" sz="1200" dirty="0" smtClean="0"/>
            <a:t> БВУ проектов МСБ </a:t>
          </a:r>
          <a:r>
            <a:rPr lang="ru-RU" sz="1200" b="0" dirty="0" smtClean="0">
              <a:latin typeface="+mn-lt"/>
            </a:rPr>
            <a:t>до 2 к 2023г.</a:t>
          </a:r>
          <a:endParaRPr lang="ru-RU" sz="1200" b="0" dirty="0">
            <a:latin typeface="+mn-lt"/>
          </a:endParaRPr>
        </a:p>
      </dgm:t>
    </dgm:pt>
    <dgm:pt modelId="{E7E0C1E5-3BA7-41A0-8B94-48E68D698C83}" type="parTrans" cxnId="{1F66AF55-E2B3-41B2-8257-E253B0D31844}">
      <dgm:prSet/>
      <dgm:spPr/>
      <dgm:t>
        <a:bodyPr/>
        <a:lstStyle/>
        <a:p>
          <a:endParaRPr lang="ru-RU" sz="1200"/>
        </a:p>
      </dgm:t>
    </dgm:pt>
    <dgm:pt modelId="{D4B66647-BED7-42E2-9CD3-35EE35C9DCA4}" type="sibTrans" cxnId="{1F66AF55-E2B3-41B2-8257-E253B0D31844}">
      <dgm:prSet/>
      <dgm:spPr/>
      <dgm:t>
        <a:bodyPr/>
        <a:lstStyle/>
        <a:p>
          <a:endParaRPr lang="ru-RU" sz="1200"/>
        </a:p>
      </dgm:t>
    </dgm:pt>
    <dgm:pt modelId="{CE55595E-0CE2-4F9D-9782-E2257E2D767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Привлечение дополнительного фондирования на внутреннем и внешнем рынках для увеличения объемов финансирования МСБ</a:t>
          </a:r>
          <a:endParaRPr lang="ru-RU" sz="1200" b="1" dirty="0">
            <a:latin typeface="+mn-lt"/>
          </a:endParaRPr>
        </a:p>
      </dgm:t>
    </dgm:pt>
    <dgm:pt modelId="{4E9BE51D-49E7-43D9-B199-5849D0F162C8}" type="parTrans" cxnId="{0BA5DD44-E902-42F9-B5B7-ABAD5EFB4617}">
      <dgm:prSet/>
      <dgm:spPr/>
      <dgm:t>
        <a:bodyPr/>
        <a:lstStyle/>
        <a:p>
          <a:endParaRPr lang="ru-RU" sz="1200"/>
        </a:p>
      </dgm:t>
    </dgm:pt>
    <dgm:pt modelId="{FCB678B9-8827-4BAA-97F1-2665C4C12E00}" type="sibTrans" cxnId="{0BA5DD44-E902-42F9-B5B7-ABAD5EFB4617}">
      <dgm:prSet/>
      <dgm:spPr/>
      <dgm:t>
        <a:bodyPr/>
        <a:lstStyle/>
        <a:p>
          <a:endParaRPr lang="ru-RU" sz="1200"/>
        </a:p>
      </dgm:t>
    </dgm:pt>
    <dgm:pt modelId="{F366D778-9EAA-403B-876C-7133033D406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Зарубежный и внутренний рынки капиталов:</a:t>
          </a:r>
          <a:br>
            <a:rPr lang="ru-RU" sz="1200" b="0" dirty="0" smtClean="0">
              <a:latin typeface="+mn-lt"/>
            </a:rPr>
          </a:br>
          <a:r>
            <a:rPr lang="ru-RU" sz="1200" b="0" dirty="0" smtClean="0">
              <a:latin typeface="+mn-lt"/>
            </a:rPr>
            <a:t>- средства АБР (2, 3 транши), в перспективе ЕБРР, Всемирный банк и т.д.</a:t>
          </a:r>
          <a:br>
            <a:rPr lang="ru-RU" sz="1200" b="0" dirty="0" smtClean="0">
              <a:latin typeface="+mn-lt"/>
            </a:rPr>
          </a:br>
          <a:r>
            <a:rPr lang="ru-RU" sz="1200" b="0" dirty="0" smtClean="0">
              <a:latin typeface="+mn-lt"/>
            </a:rPr>
            <a:t>- </a:t>
          </a:r>
          <a:r>
            <a:rPr lang="ru-RU" sz="1200" dirty="0" smtClean="0"/>
            <a:t>привлечение средств за счет выпуска ценных бумаг (в рамках средств из Национального фонда РК)</a:t>
          </a:r>
          <a:endParaRPr lang="ru-RU" sz="1200" b="0" dirty="0">
            <a:latin typeface="+mn-lt"/>
          </a:endParaRPr>
        </a:p>
      </dgm:t>
    </dgm:pt>
    <dgm:pt modelId="{EA84F1FE-64C9-42D6-90F3-AD9EAC9E8084}" type="parTrans" cxnId="{578E9E18-5210-403D-A464-EFB14E060BF7}">
      <dgm:prSet/>
      <dgm:spPr/>
      <dgm:t>
        <a:bodyPr/>
        <a:lstStyle/>
        <a:p>
          <a:endParaRPr lang="ru-RU" sz="1200"/>
        </a:p>
      </dgm:t>
    </dgm:pt>
    <dgm:pt modelId="{875E92C5-2CF4-43CF-84A3-8342DB7A0CFA}" type="sibTrans" cxnId="{578E9E18-5210-403D-A464-EFB14E060BF7}">
      <dgm:prSet/>
      <dgm:spPr/>
      <dgm:t>
        <a:bodyPr/>
        <a:lstStyle/>
        <a:p>
          <a:endParaRPr lang="ru-RU" sz="1200"/>
        </a:p>
      </dgm:t>
    </dgm:pt>
    <dgm:pt modelId="{45A8EF55-5A7C-4B28-B4F2-714AA3B36371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Гарантирование кредитов субъектов МСБ</a:t>
          </a:r>
          <a:endParaRPr lang="ru-RU" sz="1200" b="0" dirty="0">
            <a:latin typeface="+mn-lt"/>
          </a:endParaRPr>
        </a:p>
      </dgm:t>
    </dgm:pt>
    <dgm:pt modelId="{EFD0B7F7-5770-4C65-AE7E-11F5B502CB29}" type="parTrans" cxnId="{8851952C-12C4-4E17-8BC6-AF886A6EE3B4}">
      <dgm:prSet/>
      <dgm:spPr/>
      <dgm:t>
        <a:bodyPr/>
        <a:lstStyle/>
        <a:p>
          <a:endParaRPr lang="ru-RU" sz="1200"/>
        </a:p>
      </dgm:t>
    </dgm:pt>
    <dgm:pt modelId="{B44B81F0-4CC8-47E8-ADAC-C8EE7F7F6EF4}" type="sibTrans" cxnId="{8851952C-12C4-4E17-8BC6-AF886A6EE3B4}">
      <dgm:prSet/>
      <dgm:spPr/>
      <dgm:t>
        <a:bodyPr/>
        <a:lstStyle/>
        <a:p>
          <a:endParaRPr lang="ru-RU" sz="1200"/>
        </a:p>
      </dgm:t>
    </dgm:pt>
    <dgm:pt modelId="{C901086B-5A30-49DF-A235-B3F8196FCD9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smtClean="0"/>
            <a:t>Запуск целевых региональных и отраслевых программ</a:t>
          </a:r>
          <a:endParaRPr lang="ru-RU" sz="1200" b="0" dirty="0">
            <a:latin typeface="+mn-lt"/>
          </a:endParaRPr>
        </a:p>
      </dgm:t>
    </dgm:pt>
    <dgm:pt modelId="{F3BFF610-A585-4E44-B968-468E7DDB9EBD}" type="parTrans" cxnId="{DEDE690A-91FD-4A57-908D-DB2C3FC6276E}">
      <dgm:prSet/>
      <dgm:spPr/>
      <dgm:t>
        <a:bodyPr/>
        <a:lstStyle/>
        <a:p>
          <a:endParaRPr lang="ru-RU" sz="1200"/>
        </a:p>
      </dgm:t>
    </dgm:pt>
    <dgm:pt modelId="{7D331848-B06C-4C6C-8ED6-9ED26E42E81D}" type="sibTrans" cxnId="{DEDE690A-91FD-4A57-908D-DB2C3FC6276E}">
      <dgm:prSet/>
      <dgm:spPr/>
      <dgm:t>
        <a:bodyPr/>
        <a:lstStyle/>
        <a:p>
          <a:endParaRPr lang="ru-RU" sz="1200"/>
        </a:p>
      </dgm:t>
    </dgm:pt>
    <dgm:pt modelId="{DE7267F2-A31D-43C6-A06D-A4B7FD8447E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dirty="0" smtClean="0"/>
            <a:t>Средства ЕА и его ДО</a:t>
          </a:r>
          <a:endParaRPr lang="ru-RU" sz="1200" b="0" dirty="0">
            <a:latin typeface="+mn-lt"/>
          </a:endParaRPr>
        </a:p>
      </dgm:t>
    </dgm:pt>
    <dgm:pt modelId="{D31E853B-AEBD-4B66-9237-2A9100CA518D}" type="parTrans" cxnId="{D0CCF216-3520-4BC9-BE8A-7A9A89D76EC0}">
      <dgm:prSet/>
      <dgm:spPr/>
      <dgm:t>
        <a:bodyPr/>
        <a:lstStyle/>
        <a:p>
          <a:endParaRPr lang="ru-RU" sz="1200"/>
        </a:p>
      </dgm:t>
    </dgm:pt>
    <dgm:pt modelId="{FC9CE5EA-32E4-433E-AFCA-957BEA69A336}" type="sibTrans" cxnId="{D0CCF216-3520-4BC9-BE8A-7A9A89D76EC0}">
      <dgm:prSet/>
      <dgm:spPr/>
      <dgm:t>
        <a:bodyPr/>
        <a:lstStyle/>
        <a:p>
          <a:endParaRPr lang="ru-RU" sz="1200"/>
        </a:p>
      </dgm:t>
    </dgm:pt>
    <dgm:pt modelId="{727637BF-BBD7-49F0-AAE3-84035695B6C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Финансирование лизинговых сделок субъектов МСБ</a:t>
          </a:r>
          <a:endParaRPr lang="ru-RU" sz="1200" b="0" dirty="0">
            <a:latin typeface="+mn-lt"/>
          </a:endParaRPr>
        </a:p>
      </dgm:t>
    </dgm:pt>
    <dgm:pt modelId="{CB1C223E-ADB9-444A-B5DB-3786D985B2CE}" type="parTrans" cxnId="{A5EFA98A-AF42-48BD-801B-9A5488593FFB}">
      <dgm:prSet/>
      <dgm:spPr/>
      <dgm:t>
        <a:bodyPr/>
        <a:lstStyle/>
        <a:p>
          <a:endParaRPr lang="ru-RU"/>
        </a:p>
      </dgm:t>
    </dgm:pt>
    <dgm:pt modelId="{7606FB6F-8525-46DF-8B4E-7D5481615CDC}" type="sibTrans" cxnId="{A5EFA98A-AF42-48BD-801B-9A5488593FFB}">
      <dgm:prSet/>
      <dgm:spPr/>
      <dgm:t>
        <a:bodyPr/>
        <a:lstStyle/>
        <a:p>
          <a:endParaRPr lang="ru-RU"/>
        </a:p>
      </dgm:t>
    </dgm:pt>
    <dgm:pt modelId="{3CBE6DB2-1DB7-4296-8684-AD26ECCE6F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Развитие </a:t>
          </a:r>
          <a:r>
            <a:rPr lang="ru-RU" sz="1200" b="0" dirty="0" err="1" smtClean="0">
              <a:latin typeface="+mn-lt"/>
            </a:rPr>
            <a:t>микрофинансового</a:t>
          </a:r>
          <a:r>
            <a:rPr lang="ru-RU" sz="1200" b="0" dirty="0" smtClean="0">
              <a:latin typeface="+mn-lt"/>
            </a:rPr>
            <a:t> сектора</a:t>
          </a:r>
          <a:endParaRPr lang="ru-RU" sz="1200" b="0" dirty="0">
            <a:latin typeface="+mn-lt"/>
          </a:endParaRPr>
        </a:p>
      </dgm:t>
    </dgm:pt>
    <dgm:pt modelId="{84E2D7FA-F20B-4D0C-8F56-C157C3291C22}" type="parTrans" cxnId="{A7692E67-4532-4B3B-9662-FE4C6B401C72}">
      <dgm:prSet/>
      <dgm:spPr/>
      <dgm:t>
        <a:bodyPr/>
        <a:lstStyle/>
        <a:p>
          <a:endParaRPr lang="ru-RU"/>
        </a:p>
      </dgm:t>
    </dgm:pt>
    <dgm:pt modelId="{76B5890E-FACC-44A0-B839-7767455C6A7D}" type="sibTrans" cxnId="{A7692E67-4532-4B3B-9662-FE4C6B401C72}">
      <dgm:prSet/>
      <dgm:spPr/>
      <dgm:t>
        <a:bodyPr/>
        <a:lstStyle/>
        <a:p>
          <a:endParaRPr lang="ru-RU"/>
        </a:p>
      </dgm:t>
    </dgm:pt>
    <dgm:pt modelId="{30129E30-895D-48B0-8D54-A129F76C3B3A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Субсидирование ставки вознаграждения по кредитам субъектов МСБ и лизинговым сделкам</a:t>
          </a:r>
          <a:endParaRPr lang="ru-RU" sz="1200" b="0" dirty="0">
            <a:latin typeface="+mn-lt"/>
          </a:endParaRPr>
        </a:p>
      </dgm:t>
    </dgm:pt>
    <dgm:pt modelId="{3D9FA973-1651-44EE-8AC0-A06737B5BAD2}" type="parTrans" cxnId="{1D3F344C-02D0-4860-8262-1296BD56A5FC}">
      <dgm:prSet/>
      <dgm:spPr/>
      <dgm:t>
        <a:bodyPr/>
        <a:lstStyle/>
        <a:p>
          <a:endParaRPr lang="ru-RU"/>
        </a:p>
      </dgm:t>
    </dgm:pt>
    <dgm:pt modelId="{F7D6F8B4-B46B-4A9C-80D5-275E4193B273}" type="sibTrans" cxnId="{1D3F344C-02D0-4860-8262-1296BD56A5FC}">
      <dgm:prSet/>
      <dgm:spPr/>
      <dgm:t>
        <a:bodyPr/>
        <a:lstStyle/>
        <a:p>
          <a:endParaRPr lang="ru-RU"/>
        </a:p>
      </dgm:t>
    </dgm:pt>
    <dgm:pt modelId="{8D123E3B-4291-4741-81F6-04D61D65F26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Сохранение уровня кредитного рейтинга Фонда</a:t>
          </a:r>
          <a:endParaRPr lang="ru-RU" sz="1200" b="0" dirty="0">
            <a:latin typeface="+mn-lt"/>
          </a:endParaRPr>
        </a:p>
      </dgm:t>
    </dgm:pt>
    <dgm:pt modelId="{DB964473-1B53-46F3-8979-98D07F9D98C8}" type="parTrans" cxnId="{075FA580-3708-4779-B8EA-C93EF7400552}">
      <dgm:prSet/>
      <dgm:spPr/>
      <dgm:t>
        <a:bodyPr/>
        <a:lstStyle/>
        <a:p>
          <a:endParaRPr lang="ru-RU"/>
        </a:p>
      </dgm:t>
    </dgm:pt>
    <dgm:pt modelId="{C10405A5-A39C-465A-99E1-8A52A9834460}" type="sibTrans" cxnId="{075FA580-3708-4779-B8EA-C93EF7400552}">
      <dgm:prSet/>
      <dgm:spPr/>
      <dgm:t>
        <a:bodyPr/>
        <a:lstStyle/>
        <a:p>
          <a:endParaRPr lang="ru-RU"/>
        </a:p>
      </dgm:t>
    </dgm:pt>
    <dgm:pt modelId="{373A0455-0066-45F2-B5E2-B64AA803BD8C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Привлечение средств РБ, МИО</a:t>
          </a:r>
          <a:endParaRPr lang="ru-RU" sz="1200" b="0" dirty="0">
            <a:latin typeface="+mn-lt"/>
          </a:endParaRPr>
        </a:p>
      </dgm:t>
    </dgm:pt>
    <dgm:pt modelId="{0784C95A-2245-4E4C-9FDA-ADBA41FBB916}" type="parTrans" cxnId="{C1B4C2F9-D767-4624-B789-8E0BA576EBF6}">
      <dgm:prSet/>
      <dgm:spPr/>
      <dgm:t>
        <a:bodyPr/>
        <a:lstStyle/>
        <a:p>
          <a:endParaRPr lang="ru-RU"/>
        </a:p>
      </dgm:t>
    </dgm:pt>
    <dgm:pt modelId="{5FD15AF8-B60C-49EB-A16D-8822BC680FC7}" type="sibTrans" cxnId="{C1B4C2F9-D767-4624-B789-8E0BA576EBF6}">
      <dgm:prSet/>
      <dgm:spPr/>
      <dgm:t>
        <a:bodyPr/>
        <a:lstStyle/>
        <a:p>
          <a:endParaRPr lang="ru-RU"/>
        </a:p>
      </dgm:t>
    </dgm:pt>
    <dgm:pt modelId="{81C0FF23-80BF-4E35-8ADF-90E7F5D96E86}" type="pres">
      <dgm:prSet presAssocID="{AF503D53-82A3-494D-B806-72268C7596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C40176-425A-4022-8AF3-CDA1237B49C2}" type="pres">
      <dgm:prSet presAssocID="{12D2A487-26BA-432A-A473-D594B62800D4}" presName="composite" presStyleCnt="0"/>
      <dgm:spPr/>
    </dgm:pt>
    <dgm:pt modelId="{798AD734-32E2-40DE-8342-05882D87269F}" type="pres">
      <dgm:prSet presAssocID="{12D2A487-26BA-432A-A473-D594B62800D4}" presName="parTx" presStyleLbl="alignNode1" presStyleIdx="0" presStyleCnt="3" custScaleX="110734" custScaleY="152321" custLinFactNeighborY="-260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ECE24-297D-41A4-9DBE-BF2DAA25F2FF}" type="pres">
      <dgm:prSet presAssocID="{12D2A487-26BA-432A-A473-D594B62800D4}" presName="desTx" presStyleLbl="alignAccFollowNode1" presStyleIdx="0" presStyleCnt="3" custScaleX="110734" custLinFactNeighborX="82" custLinFactNeighborY="6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580C1-1938-4D3C-9AD2-B23072271401}" type="pres">
      <dgm:prSet presAssocID="{4BA51C50-9E9A-45EE-BF22-DD30365FE8EB}" presName="space" presStyleCnt="0"/>
      <dgm:spPr/>
    </dgm:pt>
    <dgm:pt modelId="{AFFF03C4-E4F6-466E-BF4C-61C333E97BF5}" type="pres">
      <dgm:prSet presAssocID="{2101DCA7-3308-433C-BCC1-2A7604D6CE41}" presName="composite" presStyleCnt="0"/>
      <dgm:spPr/>
    </dgm:pt>
    <dgm:pt modelId="{F4C8BB58-1914-4E41-ACA8-BAFC6CB12D60}" type="pres">
      <dgm:prSet presAssocID="{2101DCA7-3308-433C-BCC1-2A7604D6CE41}" presName="parTx" presStyleLbl="alignNode1" presStyleIdx="1" presStyleCnt="3" custScaleX="110734" custScaleY="152321" custLinFactNeighborY="-260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F6C4B-C749-4E6B-A760-401903891A3B}" type="pres">
      <dgm:prSet presAssocID="{2101DCA7-3308-433C-BCC1-2A7604D6CE41}" presName="desTx" presStyleLbl="alignAccFollowNode1" presStyleIdx="1" presStyleCnt="3" custScaleX="110734" custLinFactNeighborX="82" custLinFactNeighborY="6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B4AAE-0566-41CC-9A9D-6E4EE083D6D5}" type="pres">
      <dgm:prSet presAssocID="{D42F3F02-1328-48FA-98DA-A7F2A9058B01}" presName="space" presStyleCnt="0"/>
      <dgm:spPr/>
    </dgm:pt>
    <dgm:pt modelId="{74241875-C7F6-4BFC-B773-BDFFB68391DD}" type="pres">
      <dgm:prSet presAssocID="{CE55595E-0CE2-4F9D-9782-E2257E2D7678}" presName="composite" presStyleCnt="0"/>
      <dgm:spPr/>
    </dgm:pt>
    <dgm:pt modelId="{8F7E2678-1E96-40B9-8856-22CFDD887BEB}" type="pres">
      <dgm:prSet presAssocID="{CE55595E-0CE2-4F9D-9782-E2257E2D7678}" presName="parTx" presStyleLbl="alignNode1" presStyleIdx="2" presStyleCnt="3" custScaleX="110734" custScaleY="152321" custLinFactNeighborY="-260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F0B20D-EE85-4804-8E23-F90EFB3BA012}" type="pres">
      <dgm:prSet presAssocID="{CE55595E-0CE2-4F9D-9782-E2257E2D7678}" presName="desTx" presStyleLbl="alignAccFollowNode1" presStyleIdx="2" presStyleCnt="3" custScaleX="110734" custLinFactNeighborX="82" custLinFactNeighborY="6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C5E742-46DC-47DC-B3E1-A8A0EAAF736A}" type="presOf" srcId="{F366D778-9EAA-403B-876C-7133033D406B}" destId="{E4F0B20D-EE85-4804-8E23-F90EFB3BA012}" srcOrd="0" destOrd="0" presId="urn:microsoft.com/office/officeart/2005/8/layout/hList1"/>
    <dgm:cxn modelId="{A7692E67-4532-4B3B-9662-FE4C6B401C72}" srcId="{12D2A487-26BA-432A-A473-D594B62800D4}" destId="{3CBE6DB2-1DB7-4296-8684-AD26ECCE6F35}" srcOrd="2" destOrd="0" parTransId="{84E2D7FA-F20B-4D0C-8F56-C157C3291C22}" sibTransId="{76B5890E-FACC-44A0-B839-7767455C6A7D}"/>
    <dgm:cxn modelId="{8851952C-12C4-4E17-8BC6-AF886A6EE3B4}" srcId="{12D2A487-26BA-432A-A473-D594B62800D4}" destId="{45A8EF55-5A7C-4B28-B4F2-714AA3B36371}" srcOrd="4" destOrd="0" parTransId="{EFD0B7F7-5770-4C65-AE7E-11F5B502CB29}" sibTransId="{B44B81F0-4CC8-47E8-ADAC-C8EE7F7F6EF4}"/>
    <dgm:cxn modelId="{2B3FA2AC-77B0-4B06-A5DC-AAFAF1AB4FC8}" type="presOf" srcId="{3CBE6DB2-1DB7-4296-8684-AD26ECCE6F35}" destId="{8FCECE24-297D-41A4-9DBE-BF2DAA25F2FF}" srcOrd="0" destOrd="2" presId="urn:microsoft.com/office/officeart/2005/8/layout/hList1"/>
    <dgm:cxn modelId="{D5A4534A-B18E-4FA7-8817-05A2CE9FD482}" type="presOf" srcId="{12D2A487-26BA-432A-A473-D594B62800D4}" destId="{798AD734-32E2-40DE-8342-05882D87269F}" srcOrd="0" destOrd="0" presId="urn:microsoft.com/office/officeart/2005/8/layout/hList1"/>
    <dgm:cxn modelId="{41EA9A6B-3675-4728-A56A-A399E5E9381F}" type="presOf" srcId="{2101DCA7-3308-433C-BCC1-2A7604D6CE41}" destId="{F4C8BB58-1914-4E41-ACA8-BAFC6CB12D60}" srcOrd="0" destOrd="0" presId="urn:microsoft.com/office/officeart/2005/8/layout/hList1"/>
    <dgm:cxn modelId="{0BA5DD44-E902-42F9-B5B7-ABAD5EFB4617}" srcId="{AF503D53-82A3-494D-B806-72268C7596A9}" destId="{CE55595E-0CE2-4F9D-9782-E2257E2D7678}" srcOrd="2" destOrd="0" parTransId="{4E9BE51D-49E7-43D9-B199-5849D0F162C8}" sibTransId="{FCB678B9-8827-4BAA-97F1-2665C4C12E00}"/>
    <dgm:cxn modelId="{D0CCF216-3520-4BC9-BE8A-7A9A89D76EC0}" srcId="{CE55595E-0CE2-4F9D-9782-E2257E2D7678}" destId="{DE7267F2-A31D-43C6-A06D-A4B7FD8447EF}" srcOrd="1" destOrd="0" parTransId="{D31E853B-AEBD-4B66-9237-2A9100CA518D}" sibTransId="{FC9CE5EA-32E4-433E-AFCA-957BEA69A336}"/>
    <dgm:cxn modelId="{C2EBFCCB-4B77-4493-BB76-EEAA8268FB65}" srcId="{AF503D53-82A3-494D-B806-72268C7596A9}" destId="{2101DCA7-3308-433C-BCC1-2A7604D6CE41}" srcOrd="1" destOrd="0" parTransId="{8C472900-B212-48F9-A17B-7E818E8AB0D9}" sibTransId="{D42F3F02-1328-48FA-98DA-A7F2A9058B01}"/>
    <dgm:cxn modelId="{2770CB64-890D-4A32-BCB6-076C0BD6A20C}" type="presOf" srcId="{CD322718-1BB7-4ABA-A18E-CBB18404B94F}" destId="{D33F6C4B-C749-4E6B-A760-401903891A3B}" srcOrd="0" destOrd="0" presId="urn:microsoft.com/office/officeart/2005/8/layout/hList1"/>
    <dgm:cxn modelId="{578E9E18-5210-403D-A464-EFB14E060BF7}" srcId="{CE55595E-0CE2-4F9D-9782-E2257E2D7678}" destId="{F366D778-9EAA-403B-876C-7133033D406B}" srcOrd="0" destOrd="0" parTransId="{EA84F1FE-64C9-42D6-90F3-AD9EAC9E8084}" sibTransId="{875E92C5-2CF4-43CF-84A3-8342DB7A0CFA}"/>
    <dgm:cxn modelId="{371F9DA7-EB54-4ED6-93FE-D2AD957B4789}" srcId="{AF503D53-82A3-494D-B806-72268C7596A9}" destId="{12D2A487-26BA-432A-A473-D594B62800D4}" srcOrd="0" destOrd="0" parTransId="{70B2463E-5131-48E5-ACF7-A8F556416950}" sibTransId="{4BA51C50-9E9A-45EE-BF22-DD30365FE8EB}"/>
    <dgm:cxn modelId="{A7A790F1-131B-453D-B20E-6D51147B00A3}" type="presOf" srcId="{CB1A8C8F-4D59-4146-A94C-17A448375387}" destId="{8FCECE24-297D-41A4-9DBE-BF2DAA25F2FF}" srcOrd="0" destOrd="0" presId="urn:microsoft.com/office/officeart/2005/8/layout/hList1"/>
    <dgm:cxn modelId="{749E5AA0-BB24-41DB-A99E-AA71CE59519B}" type="presOf" srcId="{727637BF-BBD7-49F0-AAE3-84035695B6C3}" destId="{8FCECE24-297D-41A4-9DBE-BF2DAA25F2FF}" srcOrd="0" destOrd="1" presId="urn:microsoft.com/office/officeart/2005/8/layout/hList1"/>
    <dgm:cxn modelId="{1D3F344C-02D0-4860-8262-1296BD56A5FC}" srcId="{12D2A487-26BA-432A-A473-D594B62800D4}" destId="{30129E30-895D-48B0-8D54-A129F76C3B3A}" srcOrd="3" destOrd="0" parTransId="{3D9FA973-1651-44EE-8AC0-A06737B5BAD2}" sibTransId="{F7D6F8B4-B46B-4A9C-80D5-275E4193B273}"/>
    <dgm:cxn modelId="{F77FB08D-C627-4DAB-BC77-F46FF20DFED7}" type="presOf" srcId="{30129E30-895D-48B0-8D54-A129F76C3B3A}" destId="{8FCECE24-297D-41A4-9DBE-BF2DAA25F2FF}" srcOrd="0" destOrd="3" presId="urn:microsoft.com/office/officeart/2005/8/layout/hList1"/>
    <dgm:cxn modelId="{FAAAFF06-4C9E-43A6-B863-DCAD497B90FC}" type="presOf" srcId="{DE7267F2-A31D-43C6-A06D-A4B7FD8447EF}" destId="{E4F0B20D-EE85-4804-8E23-F90EFB3BA012}" srcOrd="0" destOrd="1" presId="urn:microsoft.com/office/officeart/2005/8/layout/hList1"/>
    <dgm:cxn modelId="{9CC3EECF-CCED-4362-80BC-E3C3FA74B7B3}" type="presOf" srcId="{CE55595E-0CE2-4F9D-9782-E2257E2D7678}" destId="{8F7E2678-1E96-40B9-8856-22CFDD887BEB}" srcOrd="0" destOrd="0" presId="urn:microsoft.com/office/officeart/2005/8/layout/hList1"/>
    <dgm:cxn modelId="{1F66AF55-E2B3-41B2-8257-E253B0D31844}" srcId="{2101DCA7-3308-433C-BCC1-2A7604D6CE41}" destId="{CD322718-1BB7-4ABA-A18E-CBB18404B94F}" srcOrd="0" destOrd="0" parTransId="{E7E0C1E5-3BA7-41A0-8B94-48E68D698C83}" sibTransId="{D4B66647-BED7-42E2-9CD3-35EE35C9DCA4}"/>
    <dgm:cxn modelId="{00FEB8B0-2BDC-44E5-8585-7C8A6AB309D3}" srcId="{12D2A487-26BA-432A-A473-D594B62800D4}" destId="{CB1A8C8F-4D59-4146-A94C-17A448375387}" srcOrd="0" destOrd="0" parTransId="{5C552C10-A964-4DE5-AE96-1A7316E01126}" sibTransId="{C4FEBC5C-B57A-48DA-BB46-61D30C799FC7}"/>
    <dgm:cxn modelId="{C1B4C2F9-D767-4624-B789-8E0BA576EBF6}" srcId="{CE55595E-0CE2-4F9D-9782-E2257E2D7678}" destId="{373A0455-0066-45F2-B5E2-B64AA803BD8C}" srcOrd="2" destOrd="0" parTransId="{0784C95A-2245-4E4C-9FDA-ADBA41FBB916}" sibTransId="{5FD15AF8-B60C-49EB-A16D-8822BC680FC7}"/>
    <dgm:cxn modelId="{95D47C87-E085-47F9-92FE-D1283578D54C}" type="presOf" srcId="{45A8EF55-5A7C-4B28-B4F2-714AA3B36371}" destId="{8FCECE24-297D-41A4-9DBE-BF2DAA25F2FF}" srcOrd="0" destOrd="4" presId="urn:microsoft.com/office/officeart/2005/8/layout/hList1"/>
    <dgm:cxn modelId="{075FA580-3708-4779-B8EA-C93EF7400552}" srcId="{CE55595E-0CE2-4F9D-9782-E2257E2D7678}" destId="{8D123E3B-4291-4741-81F6-04D61D65F26F}" srcOrd="3" destOrd="0" parTransId="{DB964473-1B53-46F3-8979-98D07F9D98C8}" sibTransId="{C10405A5-A39C-465A-99E1-8A52A9834460}"/>
    <dgm:cxn modelId="{B7CF27CF-4765-4F98-A35A-F9434342B54B}" type="presOf" srcId="{8D123E3B-4291-4741-81F6-04D61D65F26F}" destId="{E4F0B20D-EE85-4804-8E23-F90EFB3BA012}" srcOrd="0" destOrd="3" presId="urn:microsoft.com/office/officeart/2005/8/layout/hList1"/>
    <dgm:cxn modelId="{BEF8C3D9-90AC-49D3-9839-C8F30B7DA874}" type="presOf" srcId="{373A0455-0066-45F2-B5E2-B64AA803BD8C}" destId="{E4F0B20D-EE85-4804-8E23-F90EFB3BA012}" srcOrd="0" destOrd="2" presId="urn:microsoft.com/office/officeart/2005/8/layout/hList1"/>
    <dgm:cxn modelId="{A5EFA98A-AF42-48BD-801B-9A5488593FFB}" srcId="{12D2A487-26BA-432A-A473-D594B62800D4}" destId="{727637BF-BBD7-49F0-AAE3-84035695B6C3}" srcOrd="1" destOrd="0" parTransId="{CB1C223E-ADB9-444A-B5DB-3786D985B2CE}" sibTransId="{7606FB6F-8525-46DF-8B4E-7D5481615CDC}"/>
    <dgm:cxn modelId="{8AE8E3EF-C00D-491A-9AB7-AD5C5C415A32}" type="presOf" srcId="{AF503D53-82A3-494D-B806-72268C7596A9}" destId="{81C0FF23-80BF-4E35-8ADF-90E7F5D96E86}" srcOrd="0" destOrd="0" presId="urn:microsoft.com/office/officeart/2005/8/layout/hList1"/>
    <dgm:cxn modelId="{DEDE690A-91FD-4A57-908D-DB2C3FC6276E}" srcId="{2101DCA7-3308-433C-BCC1-2A7604D6CE41}" destId="{C901086B-5A30-49DF-A235-B3F8196FCD9B}" srcOrd="1" destOrd="0" parTransId="{F3BFF610-A585-4E44-B968-468E7DDB9EBD}" sibTransId="{7D331848-B06C-4C6C-8ED6-9ED26E42E81D}"/>
    <dgm:cxn modelId="{0A63E87C-4F38-47E2-BBBA-20D82860C174}" type="presOf" srcId="{C901086B-5A30-49DF-A235-B3F8196FCD9B}" destId="{D33F6C4B-C749-4E6B-A760-401903891A3B}" srcOrd="0" destOrd="1" presId="urn:microsoft.com/office/officeart/2005/8/layout/hList1"/>
    <dgm:cxn modelId="{2E8B2200-DACF-4A92-9DE2-9402D2AA1CDB}" type="presParOf" srcId="{81C0FF23-80BF-4E35-8ADF-90E7F5D96E86}" destId="{D1C40176-425A-4022-8AF3-CDA1237B49C2}" srcOrd="0" destOrd="0" presId="urn:microsoft.com/office/officeart/2005/8/layout/hList1"/>
    <dgm:cxn modelId="{EF6723C9-88D1-450E-A79A-8EBE8DAA6775}" type="presParOf" srcId="{D1C40176-425A-4022-8AF3-CDA1237B49C2}" destId="{798AD734-32E2-40DE-8342-05882D87269F}" srcOrd="0" destOrd="0" presId="urn:microsoft.com/office/officeart/2005/8/layout/hList1"/>
    <dgm:cxn modelId="{02279AB6-5FAD-4801-AB66-01AECD3FE8F4}" type="presParOf" srcId="{D1C40176-425A-4022-8AF3-CDA1237B49C2}" destId="{8FCECE24-297D-41A4-9DBE-BF2DAA25F2FF}" srcOrd="1" destOrd="0" presId="urn:microsoft.com/office/officeart/2005/8/layout/hList1"/>
    <dgm:cxn modelId="{CEDF9F1F-5E6D-47A6-98C8-ECE6CB731C43}" type="presParOf" srcId="{81C0FF23-80BF-4E35-8ADF-90E7F5D96E86}" destId="{474580C1-1938-4D3C-9AD2-B23072271401}" srcOrd="1" destOrd="0" presId="urn:microsoft.com/office/officeart/2005/8/layout/hList1"/>
    <dgm:cxn modelId="{0D99B83D-F957-422A-BAF8-52196F2F339E}" type="presParOf" srcId="{81C0FF23-80BF-4E35-8ADF-90E7F5D96E86}" destId="{AFFF03C4-E4F6-466E-BF4C-61C333E97BF5}" srcOrd="2" destOrd="0" presId="urn:microsoft.com/office/officeart/2005/8/layout/hList1"/>
    <dgm:cxn modelId="{8730DB71-BB12-40DA-BEBD-2B1D651FD7E8}" type="presParOf" srcId="{AFFF03C4-E4F6-466E-BF4C-61C333E97BF5}" destId="{F4C8BB58-1914-4E41-ACA8-BAFC6CB12D60}" srcOrd="0" destOrd="0" presId="urn:microsoft.com/office/officeart/2005/8/layout/hList1"/>
    <dgm:cxn modelId="{3816DEB6-8869-4E25-999E-18BD898C1FA7}" type="presParOf" srcId="{AFFF03C4-E4F6-466E-BF4C-61C333E97BF5}" destId="{D33F6C4B-C749-4E6B-A760-401903891A3B}" srcOrd="1" destOrd="0" presId="urn:microsoft.com/office/officeart/2005/8/layout/hList1"/>
    <dgm:cxn modelId="{F3D007A8-EE50-42AE-AAE0-1FD410B9B73D}" type="presParOf" srcId="{81C0FF23-80BF-4E35-8ADF-90E7F5D96E86}" destId="{082B4AAE-0566-41CC-9A9D-6E4EE083D6D5}" srcOrd="3" destOrd="0" presId="urn:microsoft.com/office/officeart/2005/8/layout/hList1"/>
    <dgm:cxn modelId="{00EAF133-7E90-403E-AC26-D5349B9DA7A5}" type="presParOf" srcId="{81C0FF23-80BF-4E35-8ADF-90E7F5D96E86}" destId="{74241875-C7F6-4BFC-B773-BDFFB68391DD}" srcOrd="4" destOrd="0" presId="urn:microsoft.com/office/officeart/2005/8/layout/hList1"/>
    <dgm:cxn modelId="{44EC630C-0EB2-4F8B-A99E-983BBADC6B52}" type="presParOf" srcId="{74241875-C7F6-4BFC-B773-BDFFB68391DD}" destId="{8F7E2678-1E96-40B9-8856-22CFDD887BEB}" srcOrd="0" destOrd="0" presId="urn:microsoft.com/office/officeart/2005/8/layout/hList1"/>
    <dgm:cxn modelId="{03EC7F86-A4FA-4A9C-80DA-A18DEF4C1549}" type="presParOf" srcId="{74241875-C7F6-4BFC-B773-BDFFB68391DD}" destId="{E4F0B20D-EE85-4804-8E23-F90EFB3BA01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503D53-82A3-494D-B806-72268C7596A9}" type="doc">
      <dgm:prSet loTypeId="urn:microsoft.com/office/officeart/2005/8/layout/h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D2A487-26BA-432A-A473-D594B62800D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Развитие инфраструктуры консультационных услуг для предпринимателей</a:t>
          </a:r>
          <a:endParaRPr lang="ru-RU" sz="1200" b="1" dirty="0">
            <a:latin typeface="+mn-lt"/>
          </a:endParaRPr>
        </a:p>
      </dgm:t>
    </dgm:pt>
    <dgm:pt modelId="{70B2463E-5131-48E5-ACF7-A8F556416950}" type="parTrans" cxnId="{371F9DA7-EB54-4ED6-93FE-D2AD957B4789}">
      <dgm:prSet/>
      <dgm:spPr/>
      <dgm:t>
        <a:bodyPr/>
        <a:lstStyle/>
        <a:p>
          <a:endParaRPr lang="ru-RU" sz="1200"/>
        </a:p>
      </dgm:t>
    </dgm:pt>
    <dgm:pt modelId="{4BA51C50-9E9A-45EE-BF22-DD30365FE8EB}" type="sibTrans" cxnId="{371F9DA7-EB54-4ED6-93FE-D2AD957B4789}">
      <dgm:prSet/>
      <dgm:spPr/>
      <dgm:t>
        <a:bodyPr/>
        <a:lstStyle/>
        <a:p>
          <a:endParaRPr lang="ru-RU" sz="1200"/>
        </a:p>
      </dgm:t>
    </dgm:pt>
    <dgm:pt modelId="{CB1A8C8F-4D59-4146-A94C-17A448375387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область – стационарные Центры обслуживания предпринимателей на базе региональных </a:t>
          </a:r>
          <a:r>
            <a:rPr lang="ru-RU" sz="1200" b="0" smtClean="0">
              <a:latin typeface="+mn-lt"/>
            </a:rPr>
            <a:t>филиалов Фонда. </a:t>
          </a:r>
          <a:br>
            <a:rPr lang="ru-RU" sz="1200" b="0" smtClean="0">
              <a:latin typeface="+mn-lt"/>
            </a:rPr>
          </a:br>
          <a:r>
            <a:rPr lang="ru-RU" sz="1200" b="0" smtClean="0">
              <a:latin typeface="+mn-lt"/>
            </a:rPr>
            <a:t>17 Центров</a:t>
          </a:r>
          <a:endParaRPr lang="ru-RU" sz="1200" b="0" dirty="0">
            <a:latin typeface="+mn-lt"/>
          </a:endParaRPr>
        </a:p>
      </dgm:t>
    </dgm:pt>
    <dgm:pt modelId="{5C552C10-A964-4DE5-AE96-1A7316E01126}" type="parTrans" cxnId="{00FEB8B0-2BDC-44E5-8585-7C8A6AB309D3}">
      <dgm:prSet/>
      <dgm:spPr/>
      <dgm:t>
        <a:bodyPr/>
        <a:lstStyle/>
        <a:p>
          <a:endParaRPr lang="ru-RU" sz="1200"/>
        </a:p>
      </dgm:t>
    </dgm:pt>
    <dgm:pt modelId="{C4FEBC5C-B57A-48DA-BB46-61D30C799FC7}" type="sibTrans" cxnId="{00FEB8B0-2BDC-44E5-8585-7C8A6AB309D3}">
      <dgm:prSet/>
      <dgm:spPr/>
      <dgm:t>
        <a:bodyPr/>
        <a:lstStyle/>
        <a:p>
          <a:endParaRPr lang="ru-RU" sz="1200"/>
        </a:p>
      </dgm:t>
    </dgm:pt>
    <dgm:pt modelId="{2101DCA7-3308-433C-BCC1-2A7604D6CE4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Обучение предпринимателей и повышение компетенций</a:t>
          </a:r>
          <a:endParaRPr lang="ru-RU" sz="1200" b="1" dirty="0">
            <a:latin typeface="+mn-lt"/>
          </a:endParaRPr>
        </a:p>
      </dgm:t>
    </dgm:pt>
    <dgm:pt modelId="{8C472900-B212-48F9-A17B-7E818E8AB0D9}" type="parTrans" cxnId="{C2EBFCCB-4B77-4493-BB76-EEAA8268FB65}">
      <dgm:prSet/>
      <dgm:spPr/>
      <dgm:t>
        <a:bodyPr/>
        <a:lstStyle/>
        <a:p>
          <a:endParaRPr lang="ru-RU" sz="1200"/>
        </a:p>
      </dgm:t>
    </dgm:pt>
    <dgm:pt modelId="{D42F3F02-1328-48FA-98DA-A7F2A9058B01}" type="sibTrans" cxnId="{C2EBFCCB-4B77-4493-BB76-EEAA8268FB65}">
      <dgm:prSet/>
      <dgm:spPr/>
      <dgm:t>
        <a:bodyPr/>
        <a:lstStyle/>
        <a:p>
          <a:endParaRPr lang="ru-RU" sz="1200"/>
        </a:p>
      </dgm:t>
    </dgm:pt>
    <dgm:pt modelId="{CD322718-1BB7-4ABA-A18E-CBB18404B94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обучение начинающих и  действующих предпринимателей</a:t>
          </a:r>
          <a:endParaRPr lang="ru-RU" sz="1200" b="0" dirty="0">
            <a:latin typeface="+mn-lt"/>
          </a:endParaRPr>
        </a:p>
      </dgm:t>
    </dgm:pt>
    <dgm:pt modelId="{E7E0C1E5-3BA7-41A0-8B94-48E68D698C83}" type="parTrans" cxnId="{1F66AF55-E2B3-41B2-8257-E253B0D31844}">
      <dgm:prSet/>
      <dgm:spPr/>
      <dgm:t>
        <a:bodyPr/>
        <a:lstStyle/>
        <a:p>
          <a:endParaRPr lang="ru-RU" sz="1200"/>
        </a:p>
      </dgm:t>
    </dgm:pt>
    <dgm:pt modelId="{D4B66647-BED7-42E2-9CD3-35EE35C9DCA4}" type="sibTrans" cxnId="{1F66AF55-E2B3-41B2-8257-E253B0D31844}">
      <dgm:prSet/>
      <dgm:spPr/>
      <dgm:t>
        <a:bodyPr/>
        <a:lstStyle/>
        <a:p>
          <a:endParaRPr lang="ru-RU" sz="1200"/>
        </a:p>
      </dgm:t>
    </dgm:pt>
    <dgm:pt modelId="{CE55595E-0CE2-4F9D-9782-E2257E2D767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Внедрение единой информационной площадки для МСБ и развитие дистанционного консалтинга</a:t>
          </a:r>
          <a:endParaRPr lang="ru-RU" sz="1200" b="1" dirty="0">
            <a:latin typeface="+mn-lt"/>
          </a:endParaRPr>
        </a:p>
      </dgm:t>
    </dgm:pt>
    <dgm:pt modelId="{4E9BE51D-49E7-43D9-B199-5849D0F162C8}" type="parTrans" cxnId="{0BA5DD44-E902-42F9-B5B7-ABAD5EFB4617}">
      <dgm:prSet/>
      <dgm:spPr/>
      <dgm:t>
        <a:bodyPr/>
        <a:lstStyle/>
        <a:p>
          <a:endParaRPr lang="ru-RU" sz="1200"/>
        </a:p>
      </dgm:t>
    </dgm:pt>
    <dgm:pt modelId="{FCB678B9-8827-4BAA-97F1-2665C4C12E00}" type="sibTrans" cxnId="{0BA5DD44-E902-42F9-B5B7-ABAD5EFB4617}">
      <dgm:prSet/>
      <dgm:spPr/>
      <dgm:t>
        <a:bodyPr/>
        <a:lstStyle/>
        <a:p>
          <a:endParaRPr lang="ru-RU" sz="1200"/>
        </a:p>
      </dgm:t>
    </dgm:pt>
    <dgm:pt modelId="{F366D778-9EAA-403B-876C-7133033D406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услуги Бизнес-портала</a:t>
          </a:r>
          <a:endParaRPr lang="ru-RU" sz="1200" b="0" dirty="0">
            <a:latin typeface="+mn-lt"/>
          </a:endParaRPr>
        </a:p>
      </dgm:t>
    </dgm:pt>
    <dgm:pt modelId="{EA84F1FE-64C9-42D6-90F3-AD9EAC9E8084}" type="parTrans" cxnId="{578E9E18-5210-403D-A464-EFB14E060BF7}">
      <dgm:prSet/>
      <dgm:spPr/>
      <dgm:t>
        <a:bodyPr/>
        <a:lstStyle/>
        <a:p>
          <a:endParaRPr lang="ru-RU" sz="1200"/>
        </a:p>
      </dgm:t>
    </dgm:pt>
    <dgm:pt modelId="{875E92C5-2CF4-43CF-84A3-8342DB7A0CFA}" type="sibTrans" cxnId="{578E9E18-5210-403D-A464-EFB14E060BF7}">
      <dgm:prSet/>
      <dgm:spPr/>
      <dgm:t>
        <a:bodyPr/>
        <a:lstStyle/>
        <a:p>
          <a:endParaRPr lang="ru-RU" sz="1200"/>
        </a:p>
      </dgm:t>
    </dgm:pt>
    <dgm:pt modelId="{DE7267F2-A31D-43C6-A06D-A4B7FD8447E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внедрение  </a:t>
          </a:r>
          <a:r>
            <a:rPr lang="en-US" sz="1200" b="0" dirty="0" smtClean="0">
              <a:latin typeface="+mn-lt"/>
            </a:rPr>
            <a:t>CRM-</a:t>
          </a:r>
          <a:r>
            <a:rPr lang="ru-RU" sz="1200" b="0" dirty="0" smtClean="0">
              <a:latin typeface="+mn-lt"/>
            </a:rPr>
            <a:t>системы </a:t>
          </a:r>
          <a:endParaRPr lang="ru-RU" sz="1200" b="0" dirty="0">
            <a:latin typeface="+mn-lt"/>
          </a:endParaRPr>
        </a:p>
      </dgm:t>
    </dgm:pt>
    <dgm:pt modelId="{D31E853B-AEBD-4B66-9237-2A9100CA518D}" type="parTrans" cxnId="{D0CCF216-3520-4BC9-BE8A-7A9A89D76EC0}">
      <dgm:prSet/>
      <dgm:spPr/>
      <dgm:t>
        <a:bodyPr/>
        <a:lstStyle/>
        <a:p>
          <a:endParaRPr lang="ru-RU" sz="1200"/>
        </a:p>
      </dgm:t>
    </dgm:pt>
    <dgm:pt modelId="{FC9CE5EA-32E4-433E-AFCA-957BEA69A336}" type="sibTrans" cxnId="{D0CCF216-3520-4BC9-BE8A-7A9A89D76EC0}">
      <dgm:prSet/>
      <dgm:spPr/>
      <dgm:t>
        <a:bodyPr/>
        <a:lstStyle/>
        <a:p>
          <a:endParaRPr lang="ru-RU" sz="1200"/>
        </a:p>
      </dgm:t>
    </dgm:pt>
    <dgm:pt modelId="{727637BF-BBD7-49F0-AAE3-84035695B6C3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моногород – стационарные Центры </a:t>
          </a:r>
          <a:r>
            <a:rPr lang="ru-RU" sz="1200" b="0" smtClean="0">
              <a:latin typeface="+mn-lt"/>
            </a:rPr>
            <a:t>поддержки предпринимательства. </a:t>
          </a:r>
          <a:br>
            <a:rPr lang="ru-RU" sz="1200" b="0" smtClean="0">
              <a:latin typeface="+mn-lt"/>
            </a:rPr>
          </a:br>
          <a:r>
            <a:rPr lang="ru-RU" sz="1200" b="0" smtClean="0">
              <a:latin typeface="+mn-lt"/>
            </a:rPr>
            <a:t>27 Центров</a:t>
          </a:r>
          <a:endParaRPr lang="ru-RU" sz="1200" b="0" dirty="0">
            <a:latin typeface="+mn-lt"/>
          </a:endParaRPr>
        </a:p>
      </dgm:t>
    </dgm:pt>
    <dgm:pt modelId="{CB1C223E-ADB9-444A-B5DB-3786D985B2CE}" type="parTrans" cxnId="{A5EFA98A-AF42-48BD-801B-9A5488593FFB}">
      <dgm:prSet/>
      <dgm:spPr/>
      <dgm:t>
        <a:bodyPr/>
        <a:lstStyle/>
        <a:p>
          <a:endParaRPr lang="ru-RU"/>
        </a:p>
      </dgm:t>
    </dgm:pt>
    <dgm:pt modelId="{7606FB6F-8525-46DF-8B4E-7D5481615CDC}" type="sibTrans" cxnId="{A5EFA98A-AF42-48BD-801B-9A5488593FFB}">
      <dgm:prSet/>
      <dgm:spPr/>
      <dgm:t>
        <a:bodyPr/>
        <a:lstStyle/>
        <a:p>
          <a:endParaRPr lang="ru-RU"/>
        </a:p>
      </dgm:t>
    </dgm:pt>
    <dgm:pt modelId="{2C8F9115-E273-4B26-A27A-E84A6960245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услуги </a:t>
          </a:r>
          <a:r>
            <a:rPr lang="en-US" sz="1200" b="0" dirty="0" smtClean="0">
              <a:latin typeface="+mn-lt"/>
            </a:rPr>
            <a:t>Call-</a:t>
          </a:r>
          <a:r>
            <a:rPr lang="ru-RU" sz="1200" b="0" dirty="0" smtClean="0">
              <a:latin typeface="+mn-lt"/>
            </a:rPr>
            <a:t>центра </a:t>
          </a:r>
          <a:endParaRPr lang="ru-RU" sz="1200" b="0" dirty="0">
            <a:latin typeface="+mn-lt"/>
          </a:endParaRPr>
        </a:p>
      </dgm:t>
    </dgm:pt>
    <dgm:pt modelId="{19915312-B03F-493A-B9C7-E3A865D5D96D}" type="parTrans" cxnId="{F821519B-B7DE-4601-9312-9E1F22283F0B}">
      <dgm:prSet/>
      <dgm:spPr/>
      <dgm:t>
        <a:bodyPr/>
        <a:lstStyle/>
        <a:p>
          <a:endParaRPr lang="ru-RU"/>
        </a:p>
      </dgm:t>
    </dgm:pt>
    <dgm:pt modelId="{EEDDCF28-1A69-4F3D-ACF9-229C67A872E6}" type="sibTrans" cxnId="{F821519B-B7DE-4601-9312-9E1F22283F0B}">
      <dgm:prSet/>
      <dgm:spPr/>
      <dgm:t>
        <a:bodyPr/>
        <a:lstStyle/>
        <a:p>
          <a:endParaRPr lang="ru-RU"/>
        </a:p>
      </dgm:t>
    </dgm:pt>
    <dgm:pt modelId="{8D123E3B-4291-4741-81F6-04D61D65F26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привлечение предпринимателями-инвалидами спонсорской помощь через сайт «Даму-</a:t>
          </a:r>
          <a:r>
            <a:rPr lang="ru-RU" sz="1200" b="0" dirty="0" err="1" smtClean="0">
              <a:latin typeface="+mn-lt"/>
            </a:rPr>
            <a:t>Көмек</a:t>
          </a:r>
          <a:r>
            <a:rPr lang="ru-RU" sz="1200" b="0" dirty="0" smtClean="0">
              <a:latin typeface="+mn-lt"/>
            </a:rPr>
            <a:t>»</a:t>
          </a:r>
          <a:endParaRPr lang="ru-RU" sz="1200" b="0" dirty="0">
            <a:latin typeface="+mn-lt"/>
          </a:endParaRPr>
        </a:p>
      </dgm:t>
    </dgm:pt>
    <dgm:pt modelId="{DB964473-1B53-46F3-8979-98D07F9D98C8}" type="parTrans" cxnId="{075FA580-3708-4779-B8EA-C93EF7400552}">
      <dgm:prSet/>
      <dgm:spPr/>
      <dgm:t>
        <a:bodyPr/>
        <a:lstStyle/>
        <a:p>
          <a:endParaRPr lang="ru-RU"/>
        </a:p>
      </dgm:t>
    </dgm:pt>
    <dgm:pt modelId="{C10405A5-A39C-465A-99E1-8A52A9834460}" type="sibTrans" cxnId="{075FA580-3708-4779-B8EA-C93EF7400552}">
      <dgm:prSet/>
      <dgm:spPr/>
      <dgm:t>
        <a:bodyPr/>
        <a:lstStyle/>
        <a:p>
          <a:endParaRPr lang="ru-RU"/>
        </a:p>
      </dgm:t>
    </dgm:pt>
    <dgm:pt modelId="{BC585EF9-9F6C-4BA3-AA84-B76A1B8E489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мобильные Центры поддержки предпринимательства.</a:t>
          </a:r>
          <a:br>
            <a:rPr lang="ru-RU" sz="1200" b="0" dirty="0" smtClean="0">
              <a:latin typeface="+mn-lt"/>
            </a:rPr>
          </a:br>
          <a:r>
            <a:rPr lang="ru-RU" sz="1200" b="0" dirty="0" smtClean="0">
              <a:latin typeface="+mn-lt"/>
            </a:rPr>
            <a:t>14 Центров </a:t>
          </a:r>
          <a:endParaRPr lang="ru-RU" sz="1200" b="0" dirty="0">
            <a:latin typeface="+mn-lt"/>
          </a:endParaRPr>
        </a:p>
      </dgm:t>
    </dgm:pt>
    <dgm:pt modelId="{B2EAD6AE-0B80-4850-B360-82B7463E4155}" type="parTrans" cxnId="{7F65F3EA-72B7-4480-B061-B2A771C51EEA}">
      <dgm:prSet/>
      <dgm:spPr/>
      <dgm:t>
        <a:bodyPr/>
        <a:lstStyle/>
        <a:p>
          <a:endParaRPr lang="ru-RU"/>
        </a:p>
      </dgm:t>
    </dgm:pt>
    <dgm:pt modelId="{9FB7F23B-2746-44FB-A3F9-458521221C60}" type="sibTrans" cxnId="{7F65F3EA-72B7-4480-B061-B2A771C51EEA}">
      <dgm:prSet/>
      <dgm:spPr/>
      <dgm:t>
        <a:bodyPr/>
        <a:lstStyle/>
        <a:p>
          <a:endParaRPr lang="ru-RU"/>
        </a:p>
      </dgm:t>
    </dgm:pt>
    <dgm:pt modelId="{4EA9624F-01B5-4B96-BF58-6BFACDB4753A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200" b="0" dirty="0" smtClean="0">
              <a:latin typeface="+mn-lt"/>
            </a:rPr>
            <a:t>бизнес-стажировки </a:t>
          </a:r>
        </a:p>
      </dgm:t>
    </dgm:pt>
    <dgm:pt modelId="{C21CF689-B9BB-4131-B4FF-A74D9193DA8D}" type="parTrans" cxnId="{87669CA3-F7DA-4F67-A097-6BC7107423F6}">
      <dgm:prSet/>
      <dgm:spPr/>
      <dgm:t>
        <a:bodyPr/>
        <a:lstStyle/>
        <a:p>
          <a:endParaRPr lang="ru-RU"/>
        </a:p>
      </dgm:t>
    </dgm:pt>
    <dgm:pt modelId="{F89A0F1A-912D-4A66-931F-BE4267B9AFFE}" type="sibTrans" cxnId="{87669CA3-F7DA-4F67-A097-6BC7107423F6}">
      <dgm:prSet/>
      <dgm:spPr/>
      <dgm:t>
        <a:bodyPr/>
        <a:lstStyle/>
        <a:p>
          <a:endParaRPr lang="ru-RU"/>
        </a:p>
      </dgm:t>
    </dgm:pt>
    <dgm:pt modelId="{197991DA-B179-4F89-8C24-3F0DC6C435AD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200" b="0" dirty="0" smtClean="0">
              <a:latin typeface="+mn-lt"/>
            </a:rPr>
            <a:t>поддержка по привлечению зарубежных экспертов в качестве менторов на предприятиях Казахстана</a:t>
          </a:r>
        </a:p>
      </dgm:t>
    </dgm:pt>
    <dgm:pt modelId="{31A1786A-FA39-418E-8E64-B31C00A5A76B}" type="parTrans" cxnId="{64FEA650-29AA-4450-9E1F-76F66BADCC40}">
      <dgm:prSet/>
      <dgm:spPr/>
      <dgm:t>
        <a:bodyPr/>
        <a:lstStyle/>
        <a:p>
          <a:endParaRPr lang="ru-RU"/>
        </a:p>
      </dgm:t>
    </dgm:pt>
    <dgm:pt modelId="{0C253E4F-DDC4-45F3-BA7B-234258C277F0}" type="sibTrans" cxnId="{64FEA650-29AA-4450-9E1F-76F66BADCC40}">
      <dgm:prSet/>
      <dgm:spPr/>
      <dgm:t>
        <a:bodyPr/>
        <a:lstStyle/>
        <a:p>
          <a:endParaRPr lang="ru-RU"/>
        </a:p>
      </dgm:t>
    </dgm:pt>
    <dgm:pt modelId="{0CDB3029-D490-4244-AE2A-241A183BE011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200" b="0" dirty="0" smtClean="0">
              <a:latin typeface="+mn-lt"/>
            </a:rPr>
            <a:t>мониторинг оказания сервисной поддержки</a:t>
          </a:r>
        </a:p>
      </dgm:t>
    </dgm:pt>
    <dgm:pt modelId="{FE71D1EC-63A4-4033-BA48-0054570ECC6E}" type="parTrans" cxnId="{6A91E905-A7A2-490B-996E-3E88FD50AC22}">
      <dgm:prSet/>
      <dgm:spPr/>
      <dgm:t>
        <a:bodyPr/>
        <a:lstStyle/>
        <a:p>
          <a:endParaRPr lang="ru-RU"/>
        </a:p>
      </dgm:t>
    </dgm:pt>
    <dgm:pt modelId="{1951EA85-12B3-4258-87BF-C1A07728AB67}" type="sibTrans" cxnId="{6A91E905-A7A2-490B-996E-3E88FD50AC22}">
      <dgm:prSet/>
      <dgm:spPr/>
      <dgm:t>
        <a:bodyPr/>
        <a:lstStyle/>
        <a:p>
          <a:endParaRPr lang="ru-RU"/>
        </a:p>
      </dgm:t>
    </dgm:pt>
    <dgm:pt modelId="{C69B6B32-C05E-4244-A7B8-1C8195796901}">
      <dgm:prSet custT="1"/>
      <dgm:spPr/>
      <dgm:t>
        <a:bodyPr/>
        <a:lstStyle/>
        <a:p>
          <a:pPr>
            <a:spcAft>
              <a:spcPts val="600"/>
            </a:spcAft>
          </a:pPr>
          <a:endParaRPr lang="ru-RU" sz="1200" b="0" dirty="0" smtClean="0">
            <a:latin typeface="+mn-lt"/>
          </a:endParaRPr>
        </a:p>
      </dgm:t>
    </dgm:pt>
    <dgm:pt modelId="{F01131D4-BC96-4D13-8243-D2FC84892663}" type="parTrans" cxnId="{D3C8E999-6614-4168-9FEB-7492CAB6E802}">
      <dgm:prSet/>
      <dgm:spPr/>
      <dgm:t>
        <a:bodyPr/>
        <a:lstStyle/>
        <a:p>
          <a:endParaRPr lang="ru-RU"/>
        </a:p>
      </dgm:t>
    </dgm:pt>
    <dgm:pt modelId="{E8B2EEB7-020C-41E4-A930-46C73BC965D4}" type="sibTrans" cxnId="{D3C8E999-6614-4168-9FEB-7492CAB6E802}">
      <dgm:prSet/>
      <dgm:spPr/>
      <dgm:t>
        <a:bodyPr/>
        <a:lstStyle/>
        <a:p>
          <a:endParaRPr lang="ru-RU"/>
        </a:p>
      </dgm:t>
    </dgm:pt>
    <dgm:pt modelId="{B233A18D-452A-4293-B439-15578751034B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200" b="0" dirty="0" smtClean="0">
              <a:latin typeface="+mn-lt"/>
            </a:rPr>
            <a:t>обучение топ-менеджмента МСБ</a:t>
          </a:r>
        </a:p>
      </dgm:t>
    </dgm:pt>
    <dgm:pt modelId="{9688180B-70B4-4212-BC30-A930F2F7632B}" type="parTrans" cxnId="{DBFCD3A3-A186-4CB4-B1EE-56BE4EFDE5B3}">
      <dgm:prSet/>
      <dgm:spPr/>
      <dgm:t>
        <a:bodyPr/>
        <a:lstStyle/>
        <a:p>
          <a:endParaRPr lang="ru-RU"/>
        </a:p>
      </dgm:t>
    </dgm:pt>
    <dgm:pt modelId="{C64C1385-9B51-42AE-8349-54D2592968DB}" type="sibTrans" cxnId="{DBFCD3A3-A186-4CB4-B1EE-56BE4EFDE5B3}">
      <dgm:prSet/>
      <dgm:spPr/>
      <dgm:t>
        <a:bodyPr/>
        <a:lstStyle/>
        <a:p>
          <a:endParaRPr lang="ru-RU"/>
        </a:p>
      </dgm:t>
    </dgm:pt>
    <dgm:pt modelId="{524B82B6-9204-43E9-BEE2-1851DCA84FAD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200" b="0" dirty="0" smtClean="0">
              <a:latin typeface="+mn-lt"/>
            </a:rPr>
            <a:t>обучение молодых предпринимателей до 29 лет</a:t>
          </a:r>
        </a:p>
      </dgm:t>
    </dgm:pt>
    <dgm:pt modelId="{C10543D4-B881-4469-BEDD-732FCE6F5C67}" type="parTrans" cxnId="{F4FC0D75-D9A2-4828-B8F9-10E34CFE54B6}">
      <dgm:prSet/>
      <dgm:spPr/>
      <dgm:t>
        <a:bodyPr/>
        <a:lstStyle/>
        <a:p>
          <a:endParaRPr lang="ru-RU"/>
        </a:p>
      </dgm:t>
    </dgm:pt>
    <dgm:pt modelId="{8A7F82F0-FF9F-4F66-AB87-AD4E99A0F1F7}" type="sibTrans" cxnId="{F4FC0D75-D9A2-4828-B8F9-10E34CFE54B6}">
      <dgm:prSet/>
      <dgm:spPr/>
      <dgm:t>
        <a:bodyPr/>
        <a:lstStyle/>
        <a:p>
          <a:endParaRPr lang="ru-RU"/>
        </a:p>
      </dgm:t>
    </dgm:pt>
    <dgm:pt modelId="{EE4A952C-F13D-4D61-912C-75714F90116D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1200" b="0" dirty="0" smtClean="0">
              <a:latin typeface="+mn-lt"/>
            </a:rPr>
            <a:t>популяризация и пропаганда идей предпринимательства посредством разъяснения широким слоям населения мер государственной поддержки</a:t>
          </a:r>
        </a:p>
      </dgm:t>
    </dgm:pt>
    <dgm:pt modelId="{7C4D46FF-2777-4532-8F4F-471DE8D501BE}" type="parTrans" cxnId="{308B8CC0-C810-4062-9E7C-DA255AB3CC5F}">
      <dgm:prSet/>
      <dgm:spPr/>
      <dgm:t>
        <a:bodyPr/>
        <a:lstStyle/>
        <a:p>
          <a:endParaRPr lang="ru-RU"/>
        </a:p>
      </dgm:t>
    </dgm:pt>
    <dgm:pt modelId="{AFC669DD-6D51-4EF3-90D0-ACB5B8CC17E0}" type="sibTrans" cxnId="{308B8CC0-C810-4062-9E7C-DA255AB3CC5F}">
      <dgm:prSet/>
      <dgm:spPr/>
      <dgm:t>
        <a:bodyPr/>
        <a:lstStyle/>
        <a:p>
          <a:endParaRPr lang="ru-RU"/>
        </a:p>
      </dgm:t>
    </dgm:pt>
    <dgm:pt modelId="{F47F3481-3DC3-4F60-B2FB-A8F1C3584E7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i="0" dirty="0" smtClean="0">
              <a:latin typeface="+mn-lt"/>
            </a:rPr>
            <a:t>Информационно-аналитическая поддержка (выпуск отчета о состоянии развития МСП в Казахстане и его регионах; проведение регулярных маркетинговых исследований; проведение Круглых столов и Форумов МСП)</a:t>
          </a:r>
          <a:endParaRPr lang="ru-RU" sz="1200" b="0" i="0" dirty="0">
            <a:latin typeface="+mn-lt"/>
          </a:endParaRPr>
        </a:p>
      </dgm:t>
    </dgm:pt>
    <dgm:pt modelId="{47CDCF04-0061-4CFA-B094-A4913423F154}" type="parTrans" cxnId="{0F622816-9874-4DD2-957A-175BB90BCE36}">
      <dgm:prSet/>
      <dgm:spPr/>
      <dgm:t>
        <a:bodyPr/>
        <a:lstStyle/>
        <a:p>
          <a:endParaRPr lang="ru-RU"/>
        </a:p>
      </dgm:t>
    </dgm:pt>
    <dgm:pt modelId="{69965E03-ED52-4F34-8831-858E9514E0CB}" type="sibTrans" cxnId="{0F622816-9874-4DD2-957A-175BB90BCE36}">
      <dgm:prSet/>
      <dgm:spPr/>
      <dgm:t>
        <a:bodyPr/>
        <a:lstStyle/>
        <a:p>
          <a:endParaRPr lang="ru-RU"/>
        </a:p>
      </dgm:t>
    </dgm:pt>
    <dgm:pt modelId="{3CBE6DB2-1DB7-4296-8684-AD26ECCE6F3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ru-RU" sz="1200" b="0" dirty="0" smtClean="0">
              <a:latin typeface="+mn-lt"/>
            </a:rPr>
            <a:t>район – стационарные Центры поддержки предпринимательства в районных центрах и малых городах Казахстана. </a:t>
          </a:r>
          <a:br>
            <a:rPr lang="ru-RU" sz="1200" b="0" dirty="0" smtClean="0">
              <a:latin typeface="+mn-lt"/>
            </a:rPr>
          </a:br>
          <a:r>
            <a:rPr lang="ru-RU" sz="1200" b="0" dirty="0" smtClean="0">
              <a:latin typeface="+mn-lt"/>
            </a:rPr>
            <a:t>161 Центр</a:t>
          </a:r>
          <a:endParaRPr lang="ru-RU" sz="1200" b="0" dirty="0">
            <a:latin typeface="+mn-lt"/>
          </a:endParaRPr>
        </a:p>
      </dgm:t>
    </dgm:pt>
    <dgm:pt modelId="{76B5890E-FACC-44A0-B839-7767455C6A7D}" type="sibTrans" cxnId="{A7692E67-4532-4B3B-9662-FE4C6B401C72}">
      <dgm:prSet/>
      <dgm:spPr/>
      <dgm:t>
        <a:bodyPr/>
        <a:lstStyle/>
        <a:p>
          <a:endParaRPr lang="ru-RU"/>
        </a:p>
      </dgm:t>
    </dgm:pt>
    <dgm:pt modelId="{84E2D7FA-F20B-4D0C-8F56-C157C3291C22}" type="parTrans" cxnId="{A7692E67-4532-4B3B-9662-FE4C6B401C72}">
      <dgm:prSet/>
      <dgm:spPr/>
      <dgm:t>
        <a:bodyPr/>
        <a:lstStyle/>
        <a:p>
          <a:endParaRPr lang="ru-RU"/>
        </a:p>
      </dgm:t>
    </dgm:pt>
    <dgm:pt modelId="{81C0FF23-80BF-4E35-8ADF-90E7F5D96E86}" type="pres">
      <dgm:prSet presAssocID="{AF503D53-82A3-494D-B806-72268C7596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C40176-425A-4022-8AF3-CDA1237B49C2}" type="pres">
      <dgm:prSet presAssocID="{12D2A487-26BA-432A-A473-D594B62800D4}" presName="composite" presStyleCnt="0"/>
      <dgm:spPr/>
    </dgm:pt>
    <dgm:pt modelId="{798AD734-32E2-40DE-8342-05882D87269F}" type="pres">
      <dgm:prSet presAssocID="{12D2A487-26BA-432A-A473-D594B62800D4}" presName="parTx" presStyleLbl="alignNode1" presStyleIdx="0" presStyleCnt="3" custScaleX="110734" custScaleY="152321" custLinFactNeighborY="-260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CECE24-297D-41A4-9DBE-BF2DAA25F2FF}" type="pres">
      <dgm:prSet presAssocID="{12D2A487-26BA-432A-A473-D594B62800D4}" presName="desTx" presStyleLbl="alignAccFollowNode1" presStyleIdx="0" presStyleCnt="3" custScaleX="110734" custLinFactNeighborX="82" custLinFactNeighborY="6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580C1-1938-4D3C-9AD2-B23072271401}" type="pres">
      <dgm:prSet presAssocID="{4BA51C50-9E9A-45EE-BF22-DD30365FE8EB}" presName="space" presStyleCnt="0"/>
      <dgm:spPr/>
    </dgm:pt>
    <dgm:pt modelId="{AFFF03C4-E4F6-466E-BF4C-61C333E97BF5}" type="pres">
      <dgm:prSet presAssocID="{2101DCA7-3308-433C-BCC1-2A7604D6CE41}" presName="composite" presStyleCnt="0"/>
      <dgm:spPr/>
    </dgm:pt>
    <dgm:pt modelId="{F4C8BB58-1914-4E41-ACA8-BAFC6CB12D60}" type="pres">
      <dgm:prSet presAssocID="{2101DCA7-3308-433C-BCC1-2A7604D6CE41}" presName="parTx" presStyleLbl="alignNode1" presStyleIdx="1" presStyleCnt="3" custScaleX="110734" custScaleY="152321" custLinFactNeighborY="-260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F6C4B-C749-4E6B-A760-401903891A3B}" type="pres">
      <dgm:prSet presAssocID="{2101DCA7-3308-433C-BCC1-2A7604D6CE41}" presName="desTx" presStyleLbl="alignAccFollowNode1" presStyleIdx="1" presStyleCnt="3" custScaleX="110734" custLinFactNeighborX="82" custLinFactNeighborY="6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2B4AAE-0566-41CC-9A9D-6E4EE083D6D5}" type="pres">
      <dgm:prSet presAssocID="{D42F3F02-1328-48FA-98DA-A7F2A9058B01}" presName="space" presStyleCnt="0"/>
      <dgm:spPr/>
    </dgm:pt>
    <dgm:pt modelId="{74241875-C7F6-4BFC-B773-BDFFB68391DD}" type="pres">
      <dgm:prSet presAssocID="{CE55595E-0CE2-4F9D-9782-E2257E2D7678}" presName="composite" presStyleCnt="0"/>
      <dgm:spPr/>
    </dgm:pt>
    <dgm:pt modelId="{8F7E2678-1E96-40B9-8856-22CFDD887BEB}" type="pres">
      <dgm:prSet presAssocID="{CE55595E-0CE2-4F9D-9782-E2257E2D7678}" presName="parTx" presStyleLbl="alignNode1" presStyleIdx="2" presStyleCnt="3" custScaleX="110734" custScaleY="152321" custLinFactNeighborY="-260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F0B20D-EE85-4804-8E23-F90EFB3BA012}" type="pres">
      <dgm:prSet presAssocID="{CE55595E-0CE2-4F9D-9782-E2257E2D7678}" presName="desTx" presStyleLbl="alignAccFollowNode1" presStyleIdx="2" presStyleCnt="3" custScaleX="110734" custLinFactNeighborX="82" custLinFactNeighborY="6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91E905-A7A2-490B-996E-3E88FD50AC22}" srcId="{2101DCA7-3308-433C-BCC1-2A7604D6CE41}" destId="{0CDB3029-D490-4244-AE2A-241A183BE011}" srcOrd="5" destOrd="0" parTransId="{FE71D1EC-63A4-4033-BA48-0054570ECC6E}" sibTransId="{1951EA85-12B3-4258-87BF-C1A07728AB67}"/>
    <dgm:cxn modelId="{5390A011-9829-4A8D-A2DD-5F8AED1E8D0D}" type="presOf" srcId="{B233A18D-452A-4293-B439-15578751034B}" destId="{D33F6C4B-C749-4E6B-A760-401903891A3B}" srcOrd="0" destOrd="1" presId="urn:microsoft.com/office/officeart/2005/8/layout/hList1"/>
    <dgm:cxn modelId="{CDE9BB8F-9E2E-4652-B695-2D1FFC59CB20}" type="presOf" srcId="{8D123E3B-4291-4741-81F6-04D61D65F26F}" destId="{E4F0B20D-EE85-4804-8E23-F90EFB3BA012}" srcOrd="0" destOrd="3" presId="urn:microsoft.com/office/officeart/2005/8/layout/hList1"/>
    <dgm:cxn modelId="{848C87AA-077B-44BE-844A-B306990BCDA8}" type="presOf" srcId="{BC585EF9-9F6C-4BA3-AA84-B76A1B8E4892}" destId="{8FCECE24-297D-41A4-9DBE-BF2DAA25F2FF}" srcOrd="0" destOrd="3" presId="urn:microsoft.com/office/officeart/2005/8/layout/hList1"/>
    <dgm:cxn modelId="{94A53FFE-D283-4D6E-85B2-B31994F05F53}" type="presOf" srcId="{CE55595E-0CE2-4F9D-9782-E2257E2D7678}" destId="{8F7E2678-1E96-40B9-8856-22CFDD887BEB}" srcOrd="0" destOrd="0" presId="urn:microsoft.com/office/officeart/2005/8/layout/hList1"/>
    <dgm:cxn modelId="{C2EBFCCB-4B77-4493-BB76-EEAA8268FB65}" srcId="{AF503D53-82A3-494D-B806-72268C7596A9}" destId="{2101DCA7-3308-433C-BCC1-2A7604D6CE41}" srcOrd="1" destOrd="0" parTransId="{8C472900-B212-48F9-A17B-7E818E8AB0D9}" sibTransId="{D42F3F02-1328-48FA-98DA-A7F2A9058B01}"/>
    <dgm:cxn modelId="{2142DF21-0673-48FD-AE91-62F30FCFBD75}" type="presOf" srcId="{727637BF-BBD7-49F0-AAE3-84035695B6C3}" destId="{8FCECE24-297D-41A4-9DBE-BF2DAA25F2FF}" srcOrd="0" destOrd="1" presId="urn:microsoft.com/office/officeart/2005/8/layout/hList1"/>
    <dgm:cxn modelId="{CA2662D1-6DC3-4750-8EB5-AE25983A2B9B}" type="presOf" srcId="{2C8F9115-E273-4B26-A27A-E84A69602452}" destId="{E4F0B20D-EE85-4804-8E23-F90EFB3BA012}" srcOrd="0" destOrd="1" presId="urn:microsoft.com/office/officeart/2005/8/layout/hList1"/>
    <dgm:cxn modelId="{0F622816-9874-4DD2-957A-175BB90BCE36}" srcId="{CE55595E-0CE2-4F9D-9782-E2257E2D7678}" destId="{F47F3481-3DC3-4F60-B2FB-A8F1C3584E75}" srcOrd="4" destOrd="0" parTransId="{47CDCF04-0061-4CFA-B094-A4913423F154}" sibTransId="{69965E03-ED52-4F34-8831-858E9514E0CB}"/>
    <dgm:cxn modelId="{0BA5DD44-E902-42F9-B5B7-ABAD5EFB4617}" srcId="{AF503D53-82A3-494D-B806-72268C7596A9}" destId="{CE55595E-0CE2-4F9D-9782-E2257E2D7678}" srcOrd="2" destOrd="0" parTransId="{4E9BE51D-49E7-43D9-B199-5849D0F162C8}" sibTransId="{FCB678B9-8827-4BAA-97F1-2665C4C12E00}"/>
    <dgm:cxn modelId="{87669CA3-F7DA-4F67-A097-6BC7107423F6}" srcId="{2101DCA7-3308-433C-BCC1-2A7604D6CE41}" destId="{4EA9624F-01B5-4B96-BF58-6BFACDB4753A}" srcOrd="2" destOrd="0" parTransId="{C21CF689-B9BB-4131-B4FF-A74D9193DA8D}" sibTransId="{F89A0F1A-912D-4A66-931F-BE4267B9AFFE}"/>
    <dgm:cxn modelId="{A7692E67-4532-4B3B-9662-FE4C6B401C72}" srcId="{12D2A487-26BA-432A-A473-D594B62800D4}" destId="{3CBE6DB2-1DB7-4296-8684-AD26ECCE6F35}" srcOrd="2" destOrd="0" parTransId="{84E2D7FA-F20B-4D0C-8F56-C157C3291C22}" sibTransId="{76B5890E-FACC-44A0-B839-7767455C6A7D}"/>
    <dgm:cxn modelId="{C69A6FB8-8B01-4E15-A69D-890C92FEC02C}" type="presOf" srcId="{EE4A952C-F13D-4D61-912C-75714F90116D}" destId="{D33F6C4B-C749-4E6B-A760-401903891A3B}" srcOrd="0" destOrd="6" presId="urn:microsoft.com/office/officeart/2005/8/layout/hList1"/>
    <dgm:cxn modelId="{09766103-7086-4C80-A847-4F3A80E935A3}" type="presOf" srcId="{524B82B6-9204-43E9-BEE2-1851DCA84FAD}" destId="{D33F6C4B-C749-4E6B-A760-401903891A3B}" srcOrd="0" destOrd="4" presId="urn:microsoft.com/office/officeart/2005/8/layout/hList1"/>
    <dgm:cxn modelId="{AFF384FC-980C-4285-8E63-2102628296C2}" type="presOf" srcId="{0CDB3029-D490-4244-AE2A-241A183BE011}" destId="{D33F6C4B-C749-4E6B-A760-401903891A3B}" srcOrd="0" destOrd="5" presId="urn:microsoft.com/office/officeart/2005/8/layout/hList1"/>
    <dgm:cxn modelId="{578E9E18-5210-403D-A464-EFB14E060BF7}" srcId="{CE55595E-0CE2-4F9D-9782-E2257E2D7678}" destId="{F366D778-9EAA-403B-876C-7133033D406B}" srcOrd="0" destOrd="0" parTransId="{EA84F1FE-64C9-42D6-90F3-AD9EAC9E8084}" sibTransId="{875E92C5-2CF4-43CF-84A3-8342DB7A0CFA}"/>
    <dgm:cxn modelId="{075FA580-3708-4779-B8EA-C93EF7400552}" srcId="{CE55595E-0CE2-4F9D-9782-E2257E2D7678}" destId="{8D123E3B-4291-4741-81F6-04D61D65F26F}" srcOrd="3" destOrd="0" parTransId="{DB964473-1B53-46F3-8979-98D07F9D98C8}" sibTransId="{C10405A5-A39C-465A-99E1-8A52A9834460}"/>
    <dgm:cxn modelId="{9561226B-BF44-4F04-B49D-0235CFDBA3F8}" type="presOf" srcId="{C69B6B32-C05E-4244-A7B8-1C8195796901}" destId="{D33F6C4B-C749-4E6B-A760-401903891A3B}" srcOrd="0" destOrd="7" presId="urn:microsoft.com/office/officeart/2005/8/layout/hList1"/>
    <dgm:cxn modelId="{00FEB8B0-2BDC-44E5-8585-7C8A6AB309D3}" srcId="{12D2A487-26BA-432A-A473-D594B62800D4}" destId="{CB1A8C8F-4D59-4146-A94C-17A448375387}" srcOrd="0" destOrd="0" parTransId="{5C552C10-A964-4DE5-AE96-1A7316E01126}" sibTransId="{C4FEBC5C-B57A-48DA-BB46-61D30C799FC7}"/>
    <dgm:cxn modelId="{4048A517-615D-408F-B37D-FFE2AEE66AB0}" type="presOf" srcId="{2101DCA7-3308-433C-BCC1-2A7604D6CE41}" destId="{F4C8BB58-1914-4E41-ACA8-BAFC6CB12D60}" srcOrd="0" destOrd="0" presId="urn:microsoft.com/office/officeart/2005/8/layout/hList1"/>
    <dgm:cxn modelId="{7F65F3EA-72B7-4480-B061-B2A771C51EEA}" srcId="{12D2A487-26BA-432A-A473-D594B62800D4}" destId="{BC585EF9-9F6C-4BA3-AA84-B76A1B8E4892}" srcOrd="3" destOrd="0" parTransId="{B2EAD6AE-0B80-4850-B360-82B7463E4155}" sibTransId="{9FB7F23B-2746-44FB-A3F9-458521221C60}"/>
    <dgm:cxn modelId="{9E04F222-81E7-4A33-B24B-F7A6AC1CF42E}" type="presOf" srcId="{3CBE6DB2-1DB7-4296-8684-AD26ECCE6F35}" destId="{8FCECE24-297D-41A4-9DBE-BF2DAA25F2FF}" srcOrd="0" destOrd="2" presId="urn:microsoft.com/office/officeart/2005/8/layout/hList1"/>
    <dgm:cxn modelId="{467B2F41-0ABD-44AF-AB45-5C05F0F346B6}" type="presOf" srcId="{F47F3481-3DC3-4F60-B2FB-A8F1C3584E75}" destId="{E4F0B20D-EE85-4804-8E23-F90EFB3BA012}" srcOrd="0" destOrd="4" presId="urn:microsoft.com/office/officeart/2005/8/layout/hList1"/>
    <dgm:cxn modelId="{D4ED6CC4-E576-46B8-B131-A2166CD7A3F2}" type="presOf" srcId="{CD322718-1BB7-4ABA-A18E-CBB18404B94F}" destId="{D33F6C4B-C749-4E6B-A760-401903891A3B}" srcOrd="0" destOrd="0" presId="urn:microsoft.com/office/officeart/2005/8/layout/hList1"/>
    <dgm:cxn modelId="{308B8CC0-C810-4062-9E7C-DA255AB3CC5F}" srcId="{2101DCA7-3308-433C-BCC1-2A7604D6CE41}" destId="{EE4A952C-F13D-4D61-912C-75714F90116D}" srcOrd="6" destOrd="0" parTransId="{7C4D46FF-2777-4532-8F4F-471DE8D501BE}" sibTransId="{AFC669DD-6D51-4EF3-90D0-ACB5B8CC17E0}"/>
    <dgm:cxn modelId="{9ADDEE48-DF36-4E5A-A75D-316B46E027A4}" type="presOf" srcId="{CB1A8C8F-4D59-4146-A94C-17A448375387}" destId="{8FCECE24-297D-41A4-9DBE-BF2DAA25F2FF}" srcOrd="0" destOrd="0" presId="urn:microsoft.com/office/officeart/2005/8/layout/hList1"/>
    <dgm:cxn modelId="{9DD25F94-091A-41CE-A4B3-2401B8C7114C}" type="presOf" srcId="{12D2A487-26BA-432A-A473-D594B62800D4}" destId="{798AD734-32E2-40DE-8342-05882D87269F}" srcOrd="0" destOrd="0" presId="urn:microsoft.com/office/officeart/2005/8/layout/hList1"/>
    <dgm:cxn modelId="{6A108244-9EB6-4EE8-A91A-15DA57631A03}" type="presOf" srcId="{AF503D53-82A3-494D-B806-72268C7596A9}" destId="{81C0FF23-80BF-4E35-8ADF-90E7F5D96E86}" srcOrd="0" destOrd="0" presId="urn:microsoft.com/office/officeart/2005/8/layout/hList1"/>
    <dgm:cxn modelId="{AD277323-9BC8-4972-A6C5-DC803514C107}" type="presOf" srcId="{F366D778-9EAA-403B-876C-7133033D406B}" destId="{E4F0B20D-EE85-4804-8E23-F90EFB3BA012}" srcOrd="0" destOrd="0" presId="urn:microsoft.com/office/officeart/2005/8/layout/hList1"/>
    <dgm:cxn modelId="{F4FC0D75-D9A2-4828-B8F9-10E34CFE54B6}" srcId="{2101DCA7-3308-433C-BCC1-2A7604D6CE41}" destId="{524B82B6-9204-43E9-BEE2-1851DCA84FAD}" srcOrd="4" destOrd="0" parTransId="{C10543D4-B881-4469-BEDD-732FCE6F5C67}" sibTransId="{8A7F82F0-FF9F-4F66-AB87-AD4E99A0F1F7}"/>
    <dgm:cxn modelId="{1ED3ADA0-7F6C-4146-91E4-B7D3443D3F0B}" type="presOf" srcId="{197991DA-B179-4F89-8C24-3F0DC6C435AD}" destId="{D33F6C4B-C749-4E6B-A760-401903891A3B}" srcOrd="0" destOrd="3" presId="urn:microsoft.com/office/officeart/2005/8/layout/hList1"/>
    <dgm:cxn modelId="{DBFCD3A3-A186-4CB4-B1EE-56BE4EFDE5B3}" srcId="{2101DCA7-3308-433C-BCC1-2A7604D6CE41}" destId="{B233A18D-452A-4293-B439-15578751034B}" srcOrd="1" destOrd="0" parTransId="{9688180B-70B4-4212-BC30-A930F2F7632B}" sibTransId="{C64C1385-9B51-42AE-8349-54D2592968DB}"/>
    <dgm:cxn modelId="{D3C8E999-6614-4168-9FEB-7492CAB6E802}" srcId="{2101DCA7-3308-433C-BCC1-2A7604D6CE41}" destId="{C69B6B32-C05E-4244-A7B8-1C8195796901}" srcOrd="7" destOrd="0" parTransId="{F01131D4-BC96-4D13-8243-D2FC84892663}" sibTransId="{E8B2EEB7-020C-41E4-A930-46C73BC965D4}"/>
    <dgm:cxn modelId="{1F66AF55-E2B3-41B2-8257-E253B0D31844}" srcId="{2101DCA7-3308-433C-BCC1-2A7604D6CE41}" destId="{CD322718-1BB7-4ABA-A18E-CBB18404B94F}" srcOrd="0" destOrd="0" parTransId="{E7E0C1E5-3BA7-41A0-8B94-48E68D698C83}" sibTransId="{D4B66647-BED7-42E2-9CD3-35EE35C9DCA4}"/>
    <dgm:cxn modelId="{1EE82AE0-240C-417D-BFC9-A9AB7FFA0894}" type="presOf" srcId="{4EA9624F-01B5-4B96-BF58-6BFACDB4753A}" destId="{D33F6C4B-C749-4E6B-A760-401903891A3B}" srcOrd="0" destOrd="2" presId="urn:microsoft.com/office/officeart/2005/8/layout/hList1"/>
    <dgm:cxn modelId="{D0EDBF37-D124-4672-88E1-5C2D530B3657}" type="presOf" srcId="{DE7267F2-A31D-43C6-A06D-A4B7FD8447EF}" destId="{E4F0B20D-EE85-4804-8E23-F90EFB3BA012}" srcOrd="0" destOrd="2" presId="urn:microsoft.com/office/officeart/2005/8/layout/hList1"/>
    <dgm:cxn modelId="{A5EFA98A-AF42-48BD-801B-9A5488593FFB}" srcId="{12D2A487-26BA-432A-A473-D594B62800D4}" destId="{727637BF-BBD7-49F0-AAE3-84035695B6C3}" srcOrd="1" destOrd="0" parTransId="{CB1C223E-ADB9-444A-B5DB-3786D985B2CE}" sibTransId="{7606FB6F-8525-46DF-8B4E-7D5481615CDC}"/>
    <dgm:cxn modelId="{371F9DA7-EB54-4ED6-93FE-D2AD957B4789}" srcId="{AF503D53-82A3-494D-B806-72268C7596A9}" destId="{12D2A487-26BA-432A-A473-D594B62800D4}" srcOrd="0" destOrd="0" parTransId="{70B2463E-5131-48E5-ACF7-A8F556416950}" sibTransId="{4BA51C50-9E9A-45EE-BF22-DD30365FE8EB}"/>
    <dgm:cxn modelId="{D0CCF216-3520-4BC9-BE8A-7A9A89D76EC0}" srcId="{CE55595E-0CE2-4F9D-9782-E2257E2D7678}" destId="{DE7267F2-A31D-43C6-A06D-A4B7FD8447EF}" srcOrd="2" destOrd="0" parTransId="{D31E853B-AEBD-4B66-9237-2A9100CA518D}" sibTransId="{FC9CE5EA-32E4-433E-AFCA-957BEA69A336}"/>
    <dgm:cxn modelId="{F821519B-B7DE-4601-9312-9E1F22283F0B}" srcId="{CE55595E-0CE2-4F9D-9782-E2257E2D7678}" destId="{2C8F9115-E273-4B26-A27A-E84A69602452}" srcOrd="1" destOrd="0" parTransId="{19915312-B03F-493A-B9C7-E3A865D5D96D}" sibTransId="{EEDDCF28-1A69-4F3D-ACF9-229C67A872E6}"/>
    <dgm:cxn modelId="{64FEA650-29AA-4450-9E1F-76F66BADCC40}" srcId="{2101DCA7-3308-433C-BCC1-2A7604D6CE41}" destId="{197991DA-B179-4F89-8C24-3F0DC6C435AD}" srcOrd="3" destOrd="0" parTransId="{31A1786A-FA39-418E-8E64-B31C00A5A76B}" sibTransId="{0C253E4F-DDC4-45F3-BA7B-234258C277F0}"/>
    <dgm:cxn modelId="{3C036EB1-BBF4-43A4-8462-F4BD44FAF23B}" type="presParOf" srcId="{81C0FF23-80BF-4E35-8ADF-90E7F5D96E86}" destId="{D1C40176-425A-4022-8AF3-CDA1237B49C2}" srcOrd="0" destOrd="0" presId="urn:microsoft.com/office/officeart/2005/8/layout/hList1"/>
    <dgm:cxn modelId="{14373F98-C784-45D7-BDE9-59486848AF86}" type="presParOf" srcId="{D1C40176-425A-4022-8AF3-CDA1237B49C2}" destId="{798AD734-32E2-40DE-8342-05882D87269F}" srcOrd="0" destOrd="0" presId="urn:microsoft.com/office/officeart/2005/8/layout/hList1"/>
    <dgm:cxn modelId="{C7963F86-E90C-4913-B72F-9BB48DB57253}" type="presParOf" srcId="{D1C40176-425A-4022-8AF3-CDA1237B49C2}" destId="{8FCECE24-297D-41A4-9DBE-BF2DAA25F2FF}" srcOrd="1" destOrd="0" presId="urn:microsoft.com/office/officeart/2005/8/layout/hList1"/>
    <dgm:cxn modelId="{BA35B2B4-6092-4CF3-8128-DB26C240B1BB}" type="presParOf" srcId="{81C0FF23-80BF-4E35-8ADF-90E7F5D96E86}" destId="{474580C1-1938-4D3C-9AD2-B23072271401}" srcOrd="1" destOrd="0" presId="urn:microsoft.com/office/officeart/2005/8/layout/hList1"/>
    <dgm:cxn modelId="{9FA6C1CD-E00F-4970-923A-91177A7B9AE7}" type="presParOf" srcId="{81C0FF23-80BF-4E35-8ADF-90E7F5D96E86}" destId="{AFFF03C4-E4F6-466E-BF4C-61C333E97BF5}" srcOrd="2" destOrd="0" presId="urn:microsoft.com/office/officeart/2005/8/layout/hList1"/>
    <dgm:cxn modelId="{C3523E34-7CCC-451E-8EB0-6716B1E33C45}" type="presParOf" srcId="{AFFF03C4-E4F6-466E-BF4C-61C333E97BF5}" destId="{F4C8BB58-1914-4E41-ACA8-BAFC6CB12D60}" srcOrd="0" destOrd="0" presId="urn:microsoft.com/office/officeart/2005/8/layout/hList1"/>
    <dgm:cxn modelId="{F1D31266-A8B8-414A-880B-8DDC754C0327}" type="presParOf" srcId="{AFFF03C4-E4F6-466E-BF4C-61C333E97BF5}" destId="{D33F6C4B-C749-4E6B-A760-401903891A3B}" srcOrd="1" destOrd="0" presId="urn:microsoft.com/office/officeart/2005/8/layout/hList1"/>
    <dgm:cxn modelId="{D12BDBD6-F8E0-4896-AF7B-D9841FD0DBC7}" type="presParOf" srcId="{81C0FF23-80BF-4E35-8ADF-90E7F5D96E86}" destId="{082B4AAE-0566-41CC-9A9D-6E4EE083D6D5}" srcOrd="3" destOrd="0" presId="urn:microsoft.com/office/officeart/2005/8/layout/hList1"/>
    <dgm:cxn modelId="{40D36975-407B-448A-9BC8-AF519C28C73B}" type="presParOf" srcId="{81C0FF23-80BF-4E35-8ADF-90E7F5D96E86}" destId="{74241875-C7F6-4BFC-B773-BDFFB68391DD}" srcOrd="4" destOrd="0" presId="urn:microsoft.com/office/officeart/2005/8/layout/hList1"/>
    <dgm:cxn modelId="{6773E803-57F3-4B3B-BDB6-EE76E83B479C}" type="presParOf" srcId="{74241875-C7F6-4BFC-B773-BDFFB68391DD}" destId="{8F7E2678-1E96-40B9-8856-22CFDD887BEB}" srcOrd="0" destOrd="0" presId="urn:microsoft.com/office/officeart/2005/8/layout/hList1"/>
    <dgm:cxn modelId="{F9A3A696-5F32-4C93-BD09-884C6BCE9DBC}" type="presParOf" srcId="{74241875-C7F6-4BFC-B773-BDFFB68391DD}" destId="{E4F0B20D-EE85-4804-8E23-F90EFB3BA01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7B4A66-DDED-453A-ACD0-75F31736A8CF}">
      <dsp:nvSpPr>
        <dsp:cNvPr id="0" name=""/>
        <dsp:cNvSpPr/>
      </dsp:nvSpPr>
      <dsp:spPr>
        <a:xfrm>
          <a:off x="3266056" y="218"/>
          <a:ext cx="5461347" cy="85378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271463" lvl="1" indent="-9048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Стимулирование финансовых институтов к финансированию сектора МСП в достаточных объемах </a:t>
          </a:r>
          <a:endParaRPr lang="ru-RU" sz="1200" kern="1200" dirty="0"/>
        </a:p>
        <a:p>
          <a:pPr marL="271463" lvl="1" indent="-9048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Содействие снижению процентных ставок</a:t>
          </a:r>
          <a:endParaRPr lang="ru-RU" sz="1200" kern="1200" dirty="0"/>
        </a:p>
        <a:p>
          <a:pPr marL="271463" lvl="1" indent="-9048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Содействие МСБ в соответствии требованиям по залогам</a:t>
          </a:r>
          <a:endParaRPr lang="ru-RU" sz="1200" kern="1200" dirty="0"/>
        </a:p>
      </dsp:txBody>
      <dsp:txXfrm>
        <a:off x="3266056" y="218"/>
        <a:ext cx="5461347" cy="853786"/>
      </dsp:txXfrm>
    </dsp:sp>
    <dsp:sp modelId="{1B858210-BD35-41E0-8F7C-DE06B4A31CF2}">
      <dsp:nvSpPr>
        <dsp:cNvPr id="0" name=""/>
        <dsp:cNvSpPr/>
      </dsp:nvSpPr>
      <dsp:spPr>
        <a:xfrm>
          <a:off x="10975" y="218"/>
          <a:ext cx="3255081" cy="8537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Обеспечить адекватные объемы финансирования для МСБ на доступных условиях</a:t>
          </a:r>
          <a:endParaRPr lang="ru-RU" sz="1200" b="1" kern="1200" dirty="0"/>
        </a:p>
      </dsp:txBody>
      <dsp:txXfrm>
        <a:off x="10975" y="218"/>
        <a:ext cx="3255081" cy="853786"/>
      </dsp:txXfrm>
    </dsp:sp>
    <dsp:sp modelId="{0804F2FD-DF36-40F4-A02B-862643261454}">
      <dsp:nvSpPr>
        <dsp:cNvPr id="0" name=""/>
        <dsp:cNvSpPr/>
      </dsp:nvSpPr>
      <dsp:spPr>
        <a:xfrm>
          <a:off x="3266056" y="939384"/>
          <a:ext cx="5461347" cy="853786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271463" lvl="1" indent="-9048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Повышение уровня финансовой грамотности</a:t>
          </a:r>
          <a:endParaRPr lang="ru-RU" sz="1200" kern="1200" dirty="0"/>
        </a:p>
        <a:p>
          <a:pPr marL="271463" lvl="1" indent="-90488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Развития управленческих и предпринимательских навыков </a:t>
          </a:r>
          <a:endParaRPr lang="ru-RU" sz="1200" kern="1200" dirty="0"/>
        </a:p>
      </dsp:txBody>
      <dsp:txXfrm>
        <a:off x="3266056" y="939384"/>
        <a:ext cx="5461347" cy="853786"/>
      </dsp:txXfrm>
    </dsp:sp>
    <dsp:sp modelId="{064DDFE6-3B25-46B3-B653-0B99E87FE4AC}">
      <dsp:nvSpPr>
        <dsp:cNvPr id="0" name=""/>
        <dsp:cNvSpPr/>
      </dsp:nvSpPr>
      <dsp:spPr>
        <a:xfrm>
          <a:off x="10975" y="939384"/>
          <a:ext cx="3255081" cy="85378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Сократить дефицит квалифицированных кадров с предпринимательским и бизнес опытом</a:t>
          </a:r>
          <a:endParaRPr lang="ru-RU" sz="1200" b="1" kern="1200" dirty="0"/>
        </a:p>
      </dsp:txBody>
      <dsp:txXfrm>
        <a:off x="10975" y="939384"/>
        <a:ext cx="3255081" cy="8537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8AD734-32E2-40DE-8342-05882D87269F}">
      <dsp:nvSpPr>
        <dsp:cNvPr id="0" name=""/>
        <dsp:cNvSpPr/>
      </dsp:nvSpPr>
      <dsp:spPr>
        <a:xfrm>
          <a:off x="4366" y="461564"/>
          <a:ext cx="2675872" cy="14723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Увеличение объемов финансовой поддержки МСБ</a:t>
          </a:r>
          <a:endParaRPr lang="ru-RU" sz="1200" b="1" kern="1200" dirty="0">
            <a:latin typeface="+mn-lt"/>
          </a:endParaRPr>
        </a:p>
      </dsp:txBody>
      <dsp:txXfrm>
        <a:off x="4366" y="461564"/>
        <a:ext cx="2675872" cy="1472326"/>
      </dsp:txXfrm>
    </dsp:sp>
    <dsp:sp modelId="{8FCECE24-297D-41A4-9DBE-BF2DAA25F2FF}">
      <dsp:nvSpPr>
        <dsp:cNvPr id="0" name=""/>
        <dsp:cNvSpPr/>
      </dsp:nvSpPr>
      <dsp:spPr>
        <a:xfrm>
          <a:off x="6347" y="2133588"/>
          <a:ext cx="2675872" cy="2898720"/>
        </a:xfrm>
        <a:prstGeom prst="rect">
          <a:avLst/>
        </a:prstGeom>
        <a:solidFill>
          <a:schemeClr val="lt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Финансирование субъектов МСБ через БВУ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Финансирование лизинговых сделок субъектов МСБ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Развитие </a:t>
          </a:r>
          <a:r>
            <a:rPr lang="ru-RU" sz="1200" b="0" kern="1200" dirty="0" err="1" smtClean="0">
              <a:latin typeface="+mn-lt"/>
            </a:rPr>
            <a:t>микрофинансового</a:t>
          </a:r>
          <a:r>
            <a:rPr lang="ru-RU" sz="1200" b="0" kern="1200" dirty="0" smtClean="0">
              <a:latin typeface="+mn-lt"/>
            </a:rPr>
            <a:t> сектора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Субсидирование ставки вознаграждения по кредитам субъектов МСБ и лизинговым сделкам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Гарантирование кредитов субъектов МСБ</a:t>
          </a:r>
          <a:endParaRPr lang="ru-RU" sz="1200" b="0" kern="1200" dirty="0">
            <a:latin typeface="+mn-lt"/>
          </a:endParaRPr>
        </a:p>
      </dsp:txBody>
      <dsp:txXfrm>
        <a:off x="6347" y="2133588"/>
        <a:ext cx="2675872" cy="2898720"/>
      </dsp:txXfrm>
    </dsp:sp>
    <dsp:sp modelId="{F4C8BB58-1914-4E41-ACA8-BAFC6CB12D60}">
      <dsp:nvSpPr>
        <dsp:cNvPr id="0" name=""/>
        <dsp:cNvSpPr/>
      </dsp:nvSpPr>
      <dsp:spPr>
        <a:xfrm>
          <a:off x="3018547" y="461564"/>
          <a:ext cx="2675872" cy="14723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Расширение направлений сотрудничества и механизмов финансирования / </a:t>
          </a:r>
          <a:r>
            <a:rPr lang="ru-RU" sz="1200" b="1" kern="1200" dirty="0" err="1" smtClean="0"/>
            <a:t>софинансирования</a:t>
          </a:r>
          <a:r>
            <a:rPr lang="ru-RU" sz="1200" b="1" kern="1200" dirty="0" smtClean="0"/>
            <a:t> МСБ совместно с финансовыми институтами</a:t>
          </a:r>
          <a:endParaRPr lang="ru-RU" sz="1200" b="1" kern="1200" dirty="0">
            <a:latin typeface="+mn-lt"/>
          </a:endParaRPr>
        </a:p>
      </dsp:txBody>
      <dsp:txXfrm>
        <a:off x="3018547" y="461564"/>
        <a:ext cx="2675872" cy="1472326"/>
      </dsp:txXfrm>
    </dsp:sp>
    <dsp:sp modelId="{D33F6C4B-C749-4E6B-A760-401903891A3B}">
      <dsp:nvSpPr>
        <dsp:cNvPr id="0" name=""/>
        <dsp:cNvSpPr/>
      </dsp:nvSpPr>
      <dsp:spPr>
        <a:xfrm>
          <a:off x="3020529" y="2133588"/>
          <a:ext cx="2675872" cy="2898720"/>
        </a:xfrm>
        <a:prstGeom prst="rect">
          <a:avLst/>
        </a:prstGeom>
        <a:solidFill>
          <a:schemeClr val="lt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Доведение значения мультипликатора </a:t>
          </a:r>
          <a:r>
            <a:rPr lang="ru-RU" sz="1200" kern="1200" dirty="0" err="1" smtClean="0"/>
            <a:t>софинансирования</a:t>
          </a:r>
          <a:r>
            <a:rPr lang="ru-RU" sz="1200" kern="1200" dirty="0" smtClean="0"/>
            <a:t> БВУ проектов МСБ </a:t>
          </a:r>
          <a:r>
            <a:rPr lang="ru-RU" sz="1200" b="0" kern="1200" dirty="0" smtClean="0">
              <a:latin typeface="+mn-lt"/>
            </a:rPr>
            <a:t>до 2 к 2023г.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smtClean="0"/>
            <a:t>Запуск целевых региональных и отраслевых программ</a:t>
          </a:r>
          <a:endParaRPr lang="ru-RU" sz="1200" b="0" kern="1200" dirty="0">
            <a:latin typeface="+mn-lt"/>
          </a:endParaRPr>
        </a:p>
      </dsp:txBody>
      <dsp:txXfrm>
        <a:off x="3020529" y="2133588"/>
        <a:ext cx="2675872" cy="2898720"/>
      </dsp:txXfrm>
    </dsp:sp>
    <dsp:sp modelId="{8F7E2678-1E96-40B9-8856-22CFDD887BEB}">
      <dsp:nvSpPr>
        <dsp:cNvPr id="0" name=""/>
        <dsp:cNvSpPr/>
      </dsp:nvSpPr>
      <dsp:spPr>
        <a:xfrm>
          <a:off x="6032728" y="461564"/>
          <a:ext cx="2675872" cy="14723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Привлечение дополнительного фондирования на внутреннем и внешнем рынках для увеличения объемов финансирования МСБ</a:t>
          </a:r>
          <a:endParaRPr lang="ru-RU" sz="1200" b="1" kern="1200" dirty="0">
            <a:latin typeface="+mn-lt"/>
          </a:endParaRPr>
        </a:p>
      </dsp:txBody>
      <dsp:txXfrm>
        <a:off x="6032728" y="461564"/>
        <a:ext cx="2675872" cy="1472326"/>
      </dsp:txXfrm>
    </dsp:sp>
    <dsp:sp modelId="{E4F0B20D-EE85-4804-8E23-F90EFB3BA012}">
      <dsp:nvSpPr>
        <dsp:cNvPr id="0" name=""/>
        <dsp:cNvSpPr/>
      </dsp:nvSpPr>
      <dsp:spPr>
        <a:xfrm>
          <a:off x="6034710" y="2133588"/>
          <a:ext cx="2675872" cy="2898720"/>
        </a:xfrm>
        <a:prstGeom prst="rect">
          <a:avLst/>
        </a:prstGeom>
        <a:solidFill>
          <a:schemeClr val="lt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Зарубежный и внутренний рынки капиталов:</a:t>
          </a:r>
          <a:br>
            <a:rPr lang="ru-RU" sz="1200" b="0" kern="1200" dirty="0" smtClean="0">
              <a:latin typeface="+mn-lt"/>
            </a:rPr>
          </a:br>
          <a:r>
            <a:rPr lang="ru-RU" sz="1200" b="0" kern="1200" dirty="0" smtClean="0">
              <a:latin typeface="+mn-lt"/>
            </a:rPr>
            <a:t>- средства АБР (2, 3 транши), в перспективе ЕБРР, Всемирный банк и т.д.</a:t>
          </a:r>
          <a:br>
            <a:rPr lang="ru-RU" sz="1200" b="0" kern="1200" dirty="0" smtClean="0">
              <a:latin typeface="+mn-lt"/>
            </a:rPr>
          </a:br>
          <a:r>
            <a:rPr lang="ru-RU" sz="1200" b="0" kern="1200" dirty="0" smtClean="0">
              <a:latin typeface="+mn-lt"/>
            </a:rPr>
            <a:t>- </a:t>
          </a:r>
          <a:r>
            <a:rPr lang="ru-RU" sz="1200" kern="1200" dirty="0" smtClean="0"/>
            <a:t>привлечение средств за счет выпуска ценных бумаг (в рамках средств из Национального фонда РК)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kern="1200" dirty="0" smtClean="0"/>
            <a:t>Средства ЕА и его ДО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Привлечение средств РБ, МИО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Сохранение уровня кредитного рейтинга Фонда</a:t>
          </a:r>
          <a:endParaRPr lang="ru-RU" sz="1200" b="0" kern="1200" dirty="0">
            <a:latin typeface="+mn-lt"/>
          </a:endParaRPr>
        </a:p>
      </dsp:txBody>
      <dsp:txXfrm>
        <a:off x="6034710" y="2133588"/>
        <a:ext cx="2675872" cy="28987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98AD734-32E2-40DE-8342-05882D87269F}">
      <dsp:nvSpPr>
        <dsp:cNvPr id="0" name=""/>
        <dsp:cNvSpPr/>
      </dsp:nvSpPr>
      <dsp:spPr>
        <a:xfrm>
          <a:off x="4366" y="418197"/>
          <a:ext cx="2675872" cy="9665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Развитие инфраструктуры консультационных услуг для предпринимателей</a:t>
          </a:r>
          <a:endParaRPr lang="ru-RU" sz="1200" b="1" kern="1200" dirty="0">
            <a:latin typeface="+mn-lt"/>
          </a:endParaRPr>
        </a:p>
      </dsp:txBody>
      <dsp:txXfrm>
        <a:off x="4366" y="418197"/>
        <a:ext cx="2675872" cy="966594"/>
      </dsp:txXfrm>
    </dsp:sp>
    <dsp:sp modelId="{8FCECE24-297D-41A4-9DBE-BF2DAA25F2FF}">
      <dsp:nvSpPr>
        <dsp:cNvPr id="0" name=""/>
        <dsp:cNvSpPr/>
      </dsp:nvSpPr>
      <dsp:spPr>
        <a:xfrm>
          <a:off x="6347" y="1631932"/>
          <a:ext cx="2675872" cy="3577209"/>
        </a:xfrm>
        <a:prstGeom prst="rect">
          <a:avLst/>
        </a:prstGeom>
        <a:solidFill>
          <a:schemeClr val="lt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область – стационарные Центры обслуживания предпринимателей на базе региональных </a:t>
          </a:r>
          <a:r>
            <a:rPr lang="ru-RU" sz="1200" b="0" kern="1200" smtClean="0">
              <a:latin typeface="+mn-lt"/>
            </a:rPr>
            <a:t>филиалов Фонда. </a:t>
          </a:r>
          <a:br>
            <a:rPr lang="ru-RU" sz="1200" b="0" kern="1200" smtClean="0">
              <a:latin typeface="+mn-lt"/>
            </a:rPr>
          </a:br>
          <a:r>
            <a:rPr lang="ru-RU" sz="1200" b="0" kern="1200" smtClean="0">
              <a:latin typeface="+mn-lt"/>
            </a:rPr>
            <a:t>17 Центров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моногород – стационарные Центры </a:t>
          </a:r>
          <a:r>
            <a:rPr lang="ru-RU" sz="1200" b="0" kern="1200" smtClean="0">
              <a:latin typeface="+mn-lt"/>
            </a:rPr>
            <a:t>поддержки предпринимательства. </a:t>
          </a:r>
          <a:br>
            <a:rPr lang="ru-RU" sz="1200" b="0" kern="1200" smtClean="0">
              <a:latin typeface="+mn-lt"/>
            </a:rPr>
          </a:br>
          <a:r>
            <a:rPr lang="ru-RU" sz="1200" b="0" kern="1200" smtClean="0">
              <a:latin typeface="+mn-lt"/>
            </a:rPr>
            <a:t>27 Центров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район – стационарные Центры поддержки предпринимательства в районных центрах и малых городах Казахстана. </a:t>
          </a:r>
          <a:br>
            <a:rPr lang="ru-RU" sz="1200" b="0" kern="1200" dirty="0" smtClean="0">
              <a:latin typeface="+mn-lt"/>
            </a:rPr>
          </a:br>
          <a:r>
            <a:rPr lang="ru-RU" sz="1200" b="0" kern="1200" dirty="0" smtClean="0">
              <a:latin typeface="+mn-lt"/>
            </a:rPr>
            <a:t>161 Центр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мобильные Центры поддержки предпринимательства.</a:t>
          </a:r>
          <a:br>
            <a:rPr lang="ru-RU" sz="1200" b="0" kern="1200" dirty="0" smtClean="0">
              <a:latin typeface="+mn-lt"/>
            </a:rPr>
          </a:br>
          <a:r>
            <a:rPr lang="ru-RU" sz="1200" b="0" kern="1200" dirty="0" smtClean="0">
              <a:latin typeface="+mn-lt"/>
            </a:rPr>
            <a:t>14 Центров </a:t>
          </a:r>
          <a:endParaRPr lang="ru-RU" sz="1200" b="0" kern="1200" dirty="0">
            <a:latin typeface="+mn-lt"/>
          </a:endParaRPr>
        </a:p>
      </dsp:txBody>
      <dsp:txXfrm>
        <a:off x="6347" y="1631932"/>
        <a:ext cx="2675872" cy="3577209"/>
      </dsp:txXfrm>
    </dsp:sp>
    <dsp:sp modelId="{F4C8BB58-1914-4E41-ACA8-BAFC6CB12D60}">
      <dsp:nvSpPr>
        <dsp:cNvPr id="0" name=""/>
        <dsp:cNvSpPr/>
      </dsp:nvSpPr>
      <dsp:spPr>
        <a:xfrm>
          <a:off x="3018547" y="414238"/>
          <a:ext cx="2675872" cy="9665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Обучение предпринимателей и повышение компетенций</a:t>
          </a:r>
          <a:endParaRPr lang="ru-RU" sz="1200" b="1" kern="1200" dirty="0">
            <a:latin typeface="+mn-lt"/>
          </a:endParaRPr>
        </a:p>
      </dsp:txBody>
      <dsp:txXfrm>
        <a:off x="3018547" y="414238"/>
        <a:ext cx="2675872" cy="966594"/>
      </dsp:txXfrm>
    </dsp:sp>
    <dsp:sp modelId="{D33F6C4B-C749-4E6B-A760-401903891A3B}">
      <dsp:nvSpPr>
        <dsp:cNvPr id="0" name=""/>
        <dsp:cNvSpPr/>
      </dsp:nvSpPr>
      <dsp:spPr>
        <a:xfrm>
          <a:off x="3020529" y="1628522"/>
          <a:ext cx="2675872" cy="3585127"/>
        </a:xfrm>
        <a:prstGeom prst="rect">
          <a:avLst/>
        </a:prstGeom>
        <a:solidFill>
          <a:schemeClr val="lt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обучение начинающих и  действующих предпринимателей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обучение топ-менеджмента МСБ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бизнес-стажировки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поддержка по привлечению зарубежных экспертов в качестве менторов на предприятиях Казахстана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обучение молодых предпринимателей до 29 лет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мониторинг оказания сервисной поддержки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популяризация и пропаганда идей предпринимательства посредством разъяснения широким слоям населения мер государственной поддержки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•"/>
          </a:pPr>
          <a:endParaRPr lang="ru-RU" sz="1200" b="0" kern="1200" dirty="0" smtClean="0">
            <a:latin typeface="+mn-lt"/>
          </a:endParaRPr>
        </a:p>
      </dsp:txBody>
      <dsp:txXfrm>
        <a:off x="3020529" y="1628522"/>
        <a:ext cx="2675872" cy="3585127"/>
      </dsp:txXfrm>
    </dsp:sp>
    <dsp:sp modelId="{8F7E2678-1E96-40B9-8856-22CFDD887BEB}">
      <dsp:nvSpPr>
        <dsp:cNvPr id="0" name=""/>
        <dsp:cNvSpPr/>
      </dsp:nvSpPr>
      <dsp:spPr>
        <a:xfrm>
          <a:off x="6032728" y="414238"/>
          <a:ext cx="2675872" cy="9665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hade val="86000"/>
                <a:satMod val="14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48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Внедрение единой информационной площадки для МСБ и развитие дистанционного консалтинга</a:t>
          </a:r>
          <a:endParaRPr lang="ru-RU" sz="1200" b="1" kern="1200" dirty="0">
            <a:latin typeface="+mn-lt"/>
          </a:endParaRPr>
        </a:p>
      </dsp:txBody>
      <dsp:txXfrm>
        <a:off x="6032728" y="414238"/>
        <a:ext cx="2675872" cy="966594"/>
      </dsp:txXfrm>
    </dsp:sp>
    <dsp:sp modelId="{E4F0B20D-EE85-4804-8E23-F90EFB3BA012}">
      <dsp:nvSpPr>
        <dsp:cNvPr id="0" name=""/>
        <dsp:cNvSpPr/>
      </dsp:nvSpPr>
      <dsp:spPr>
        <a:xfrm>
          <a:off x="6034710" y="1628522"/>
          <a:ext cx="2675872" cy="3585127"/>
        </a:xfrm>
        <a:prstGeom prst="rect">
          <a:avLst/>
        </a:prstGeom>
        <a:solidFill>
          <a:schemeClr val="lt1"/>
        </a:solidFill>
        <a:ln w="26425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услуги Бизнес-портала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услуги </a:t>
          </a:r>
          <a:r>
            <a:rPr lang="en-US" sz="1200" b="0" kern="1200" dirty="0" smtClean="0">
              <a:latin typeface="+mn-lt"/>
            </a:rPr>
            <a:t>Call-</a:t>
          </a:r>
          <a:r>
            <a:rPr lang="ru-RU" sz="1200" b="0" kern="1200" dirty="0" smtClean="0">
              <a:latin typeface="+mn-lt"/>
            </a:rPr>
            <a:t>центра 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внедрение  </a:t>
          </a:r>
          <a:r>
            <a:rPr lang="en-US" sz="1200" b="0" kern="1200" dirty="0" smtClean="0">
              <a:latin typeface="+mn-lt"/>
            </a:rPr>
            <a:t>CRM-</a:t>
          </a:r>
          <a:r>
            <a:rPr lang="ru-RU" sz="1200" b="0" kern="1200" dirty="0" smtClean="0">
              <a:latin typeface="+mn-lt"/>
            </a:rPr>
            <a:t>системы 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kern="1200" dirty="0" smtClean="0">
              <a:latin typeface="+mn-lt"/>
            </a:rPr>
            <a:t>привлечение предпринимателями-инвалидами спонсорской помощь через сайт «Даму-</a:t>
          </a:r>
          <a:r>
            <a:rPr lang="ru-RU" sz="1200" b="0" kern="1200" dirty="0" err="1" smtClean="0">
              <a:latin typeface="+mn-lt"/>
            </a:rPr>
            <a:t>Көмек</a:t>
          </a:r>
          <a:r>
            <a:rPr lang="ru-RU" sz="1200" b="0" kern="1200" dirty="0" smtClean="0">
              <a:latin typeface="+mn-lt"/>
            </a:rPr>
            <a:t>»</a:t>
          </a:r>
          <a:endParaRPr lang="ru-RU" sz="1200" b="0" kern="1200" dirty="0">
            <a:latin typeface="+mn-lt"/>
          </a:endParaRPr>
        </a:p>
        <a:p>
          <a:pPr marL="114300" lvl="1" indent="-114300" algn="l" defTabSz="5334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•"/>
          </a:pPr>
          <a:r>
            <a:rPr lang="ru-RU" sz="1200" b="0" i="0" kern="1200" dirty="0" smtClean="0">
              <a:latin typeface="+mn-lt"/>
            </a:rPr>
            <a:t>Информационно-аналитическая поддержка (выпуск отчета о состоянии развития МСП в Казахстане и его регионах; проведение регулярных маркетинговых исследований; проведение Круглых столов и Форумов МСП)</a:t>
          </a:r>
          <a:endParaRPr lang="ru-RU" sz="1200" b="0" i="0" kern="1200" dirty="0">
            <a:latin typeface="+mn-lt"/>
          </a:endParaRPr>
        </a:p>
      </dsp:txBody>
      <dsp:txXfrm>
        <a:off x="6034710" y="1628522"/>
        <a:ext cx="2675872" cy="3585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D1CA27-942B-47F6-B1EF-2B04F9538502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96D96-64D3-4034-BD29-AF3F2578F8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662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B17D7-DE79-4FC9-8225-8FF36BE818CB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5013"/>
            <a:ext cx="4897437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A3296-017B-4711-B2BD-DB7E6AC710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215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F97C7DA-C76B-45E2-8FF1-52CA2558039D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A3296-017B-4711-B2BD-DB7E6AC710F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116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ED836C6-D884-477E-AB20-87E996047590}" type="datetimeFigureOut">
              <a:rPr lang="ru-RU" smtClean="0"/>
              <a:pPr/>
              <a:t>04.09.2014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6AFADAB-75C6-4C23-9813-0712D0E83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tags" Target="../tags/tag33.xml"/><Relationship Id="rId5" Type="http://schemas.openxmlformats.org/officeDocument/2006/relationships/tags" Target="../tags/tag27.xml"/><Relationship Id="rId10" Type="http://schemas.openxmlformats.org/officeDocument/2006/relationships/tags" Target="../tags/tag32.xml"/><Relationship Id="rId4" Type="http://schemas.openxmlformats.org/officeDocument/2006/relationships/tags" Target="../tags/tag26.xml"/><Relationship Id="rId9" Type="http://schemas.openxmlformats.org/officeDocument/2006/relationships/tags" Target="../tags/tag3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5" Type="http://schemas.openxmlformats.org/officeDocument/2006/relationships/tags" Target="../tags/tag38.xml"/><Relationship Id="rId10" Type="http://schemas.openxmlformats.org/officeDocument/2006/relationships/tags" Target="../tags/tag43.xml"/><Relationship Id="rId4" Type="http://schemas.openxmlformats.org/officeDocument/2006/relationships/tags" Target="../tags/tag37.xml"/><Relationship Id="rId9" Type="http://schemas.openxmlformats.org/officeDocument/2006/relationships/tags" Target="../tags/tag4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fund.k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amu-komek.kz/" TargetMode="External"/><Relationship Id="rId5" Type="http://schemas.openxmlformats.org/officeDocument/2006/relationships/hyperlink" Target="http://www.dkb2020.kz/" TargetMode="External"/><Relationship Id="rId4" Type="http://schemas.openxmlformats.org/officeDocument/2006/relationships/hyperlink" Target="http://www.damu.k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.gov.kz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ationalbank.kz/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diagramData" Target="../diagrams/data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slideLayout" Target="../slideLayouts/slideLayout2.xml"/><Relationship Id="rId17" Type="http://schemas.microsoft.com/office/2007/relationships/diagramDrawing" Target="../diagrams/drawing1.xml"/><Relationship Id="rId2" Type="http://schemas.openxmlformats.org/officeDocument/2006/relationships/tags" Target="../tags/tag2.xml"/><Relationship Id="rId16" Type="http://schemas.openxmlformats.org/officeDocument/2006/relationships/diagramColors" Target="../diagrams/colors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diagramQuickStyle" Target="../diagrams/quickStyle1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11" Type="http://schemas.openxmlformats.org/officeDocument/2006/relationships/tags" Target="../tags/tag22.xml"/><Relationship Id="rId5" Type="http://schemas.openxmlformats.org/officeDocument/2006/relationships/tags" Target="../tags/tag16.xml"/><Relationship Id="rId10" Type="http://schemas.openxmlformats.org/officeDocument/2006/relationships/tags" Target="../tags/tag2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>
          <a:xfrm>
            <a:off x="683568" y="3501008"/>
            <a:ext cx="7772400" cy="1470025"/>
          </a:xfrm>
        </p:spPr>
        <p:txBody>
          <a:bodyPr/>
          <a:lstStyle/>
          <a:p>
            <a:r>
              <a:rPr lang="ru-RU" sz="2000" b="1" dirty="0"/>
              <a:t>Стратегия развития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АО «Фонд </a:t>
            </a:r>
            <a:r>
              <a:rPr lang="ru-RU" sz="2000" b="1" dirty="0"/>
              <a:t>развития предпринимательства «Даму»</a:t>
            </a:r>
            <a:br>
              <a:rPr lang="ru-RU" sz="2000" b="1" dirty="0"/>
            </a:br>
            <a:r>
              <a:rPr lang="ru-RU" sz="2000" b="1" dirty="0"/>
              <a:t>на 2014-2023 </a:t>
            </a:r>
            <a:r>
              <a:rPr lang="ru-RU" sz="2000" b="1" dirty="0" smtClean="0"/>
              <a:t>годы</a:t>
            </a:r>
            <a:endParaRPr lang="ru-RU" sz="2000" b="1" dirty="0"/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6580" y="5805264"/>
            <a:ext cx="6400800" cy="6429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kk-KZ" sz="1800" b="1" dirty="0" smtClean="0">
                <a:solidFill>
                  <a:schemeClr val="tx1"/>
                </a:solidFill>
              </a:rPr>
              <a:t>2014 г.</a:t>
            </a:r>
          </a:p>
        </p:txBody>
      </p:sp>
      <p:pic>
        <p:nvPicPr>
          <p:cNvPr id="7" name="Picture 5" descr="Damu_Logo_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750699"/>
            <a:ext cx="1926490" cy="61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baiterek.gov.kz/sites/default/files/logo/logo_H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8322" y="705548"/>
            <a:ext cx="2170665" cy="635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121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394295" y="419200"/>
            <a:ext cx="8498185" cy="417512"/>
          </a:xfrm>
        </p:spPr>
        <p:txBody>
          <a:bodyPr>
            <a:normAutofit/>
          </a:bodyPr>
          <a:lstStyle/>
          <a:p>
            <a:r>
              <a:rPr lang="ru-RU" altLang="kk-KZ" sz="1800" b="1" dirty="0"/>
              <a:t>Обеспечение финансовой поддержки субъектов МСБ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CD5FE40-1EE5-407D-9EBA-48D345AD902A}" type="slidenum">
              <a:rPr lang="ru-RU" smtClean="0"/>
              <a:pPr algn="r">
                <a:defRPr/>
              </a:pPr>
              <a:t>10</a:t>
            </a:fld>
            <a:endParaRPr lang="ru-RU" dirty="0"/>
          </a:p>
        </p:txBody>
      </p:sp>
      <p:sp>
        <p:nvSpPr>
          <p:cNvPr id="14" name="Line 2"/>
          <p:cNvSpPr>
            <a:spLocks noChangeShapeType="1"/>
          </p:cNvSpPr>
          <p:nvPr/>
        </p:nvSpPr>
        <p:spPr bwMode="auto">
          <a:xfrm rot="10800000" flipH="1">
            <a:off x="182081" y="980726"/>
            <a:ext cx="8788221" cy="1"/>
          </a:xfrm>
          <a:prstGeom prst="line">
            <a:avLst/>
          </a:prstGeom>
          <a:noFill/>
          <a:ln w="22225">
            <a:solidFill>
              <a:srgbClr val="003366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30294"/>
            <a:endParaRPr lang="ru-RU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AutoShape 249"/>
          <p:cNvCxnSpPr>
            <a:cxnSpLocks noChangeShapeType="1"/>
          </p:cNvCxnSpPr>
          <p:nvPr/>
        </p:nvCxnSpPr>
        <p:spPr bwMode="auto">
          <a:xfrm>
            <a:off x="614129" y="1311211"/>
            <a:ext cx="1882392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AutoShape 250"/>
          <p:cNvSpPr>
            <a:spLocks noChangeArrowheads="1"/>
          </p:cNvSpPr>
          <p:nvPr/>
        </p:nvSpPr>
        <p:spPr bwMode="auto">
          <a:xfrm>
            <a:off x="728449" y="1034850"/>
            <a:ext cx="1879959" cy="23391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r>
              <a:rPr lang="ru-RU" sz="1400" b="1" dirty="0" smtClean="0">
                <a:solidFill>
                  <a:srgbClr val="002960"/>
                </a:solidFill>
              </a:rPr>
              <a:t>Задачи</a:t>
            </a:r>
            <a:endParaRPr lang="en-US" sz="1400" b="1" dirty="0">
              <a:solidFill>
                <a:srgbClr val="002960"/>
              </a:solidFill>
              <a:latin typeface="+mn-lt"/>
            </a:endParaRPr>
          </a:p>
        </p:txBody>
      </p:sp>
      <p:cxnSp>
        <p:nvCxnSpPr>
          <p:cNvPr id="20" name="AutoShape 249"/>
          <p:cNvCxnSpPr>
            <a:cxnSpLocks noChangeShapeType="1"/>
          </p:cNvCxnSpPr>
          <p:nvPr/>
        </p:nvCxnSpPr>
        <p:spPr bwMode="auto">
          <a:xfrm flipV="1">
            <a:off x="3264458" y="1305335"/>
            <a:ext cx="1938976" cy="5876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AutoShape 250"/>
          <p:cNvSpPr>
            <a:spLocks noChangeArrowheads="1"/>
          </p:cNvSpPr>
          <p:nvPr/>
        </p:nvSpPr>
        <p:spPr bwMode="auto">
          <a:xfrm>
            <a:off x="2342321" y="1034850"/>
            <a:ext cx="2232248" cy="23391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960"/>
                </a:solidFill>
                <a:latin typeface="+mn-lt"/>
              </a:rPr>
              <a:t>КПД</a:t>
            </a:r>
            <a:endParaRPr lang="en-US" sz="1400" b="1" dirty="0">
              <a:solidFill>
                <a:srgbClr val="002960"/>
              </a:solidFill>
              <a:latin typeface="+mn-lt"/>
            </a:endParaRPr>
          </a:p>
        </p:txBody>
      </p:sp>
      <p:sp>
        <p:nvSpPr>
          <p:cNvPr id="22" name="TextBox 28"/>
          <p:cNvSpPr txBox="1">
            <a:spLocks/>
          </p:cNvSpPr>
          <p:nvPr>
            <p:custDataLst>
              <p:tags r:id="rId1"/>
            </p:custDataLst>
          </p:nvPr>
        </p:nvSpPr>
        <p:spPr bwMode="gray">
          <a:xfrm>
            <a:off x="686137" y="1442037"/>
            <a:ext cx="2036847" cy="1569368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6592" tIns="46648" rIns="46648" bIns="46648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lvl="0" indent="0" defTabSz="895350" eaLnBrk="1" hangingPunct="1">
              <a:spcBef>
                <a:spcPct val="20000"/>
              </a:spcBef>
              <a:buClr>
                <a:schemeClr val="tx2"/>
              </a:buClr>
              <a:defRPr sz="14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587" lvl="1" indent="0" defTabSz="895350" eaLnBrk="1" hangingPunct="1">
              <a:spcAft>
                <a:spcPts val="300"/>
              </a:spcAft>
              <a:buClr>
                <a:schemeClr val="tx2"/>
              </a:buClr>
              <a:buSzPct val="125000"/>
              <a:buFont typeface="Arial" charset="0"/>
              <a:buNone/>
              <a:defRPr sz="105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87313" lvl="1"/>
            <a:r>
              <a:rPr lang="ru-RU" sz="1200" dirty="0" smtClean="0">
                <a:solidFill>
                  <a:schemeClr val="tx1"/>
                </a:solidFill>
              </a:rPr>
              <a:t>Увеличение </a:t>
            </a:r>
            <a:r>
              <a:rPr lang="ru-RU" sz="1200" dirty="0">
                <a:solidFill>
                  <a:schemeClr val="tx1"/>
                </a:solidFill>
              </a:rPr>
              <a:t>объемов финансовой поддержки МСБ</a:t>
            </a:r>
            <a:r>
              <a:rPr lang="ru-RU" sz="1200" i="1" dirty="0" smtClean="0"/>
              <a:t> </a:t>
            </a:r>
            <a:endParaRPr lang="en-US" sz="1400" dirty="0"/>
          </a:p>
        </p:txBody>
      </p:sp>
      <p:sp>
        <p:nvSpPr>
          <p:cNvPr id="23" name="Rectangle 15"/>
          <p:cNvSpPr txBox="1">
            <a:spLocks noChangeAspect="1"/>
          </p:cNvSpPr>
          <p:nvPr>
            <p:custDataLst>
              <p:tags r:id="rId2"/>
            </p:custDataLst>
          </p:nvPr>
        </p:nvSpPr>
        <p:spPr bwMode="gray">
          <a:xfrm>
            <a:off x="3278424" y="1412776"/>
            <a:ext cx="5544617" cy="15927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6" tIns="0" rIns="93296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buClr>
                <a:srgbClr val="002960"/>
              </a:buClr>
            </a:pPr>
            <a:r>
              <a:rPr lang="ru-RU" sz="1150" dirty="0"/>
              <a:t>увеличение объема активов к ВВП с 0,57% в 2014г. до </a:t>
            </a:r>
            <a:r>
              <a:rPr lang="ru-RU" sz="1150" dirty="0" smtClean="0"/>
              <a:t>0,63% к 2018г., 0,74</a:t>
            </a:r>
            <a:r>
              <a:rPr lang="ru-RU" sz="1150" dirty="0"/>
              <a:t>% к 2023г.</a:t>
            </a:r>
          </a:p>
          <a:p>
            <a:pPr lvl="1">
              <a:buClr>
                <a:srgbClr val="002960"/>
              </a:buClr>
            </a:pPr>
            <a:r>
              <a:rPr lang="ru-RU" sz="1150" dirty="0" smtClean="0"/>
              <a:t>увеличение </a:t>
            </a:r>
            <a:r>
              <a:rPr lang="ru-RU" sz="1150" dirty="0"/>
              <a:t>кредитного портфеля с 206 млрд. тенге в 2014г. до 391 млрд. тенге в 2018г., 869 млрд. тенге в 2023г.</a:t>
            </a:r>
          </a:p>
          <a:p>
            <a:pPr lvl="1">
              <a:buClr>
                <a:srgbClr val="002960"/>
              </a:buClr>
            </a:pPr>
            <a:r>
              <a:rPr lang="ru-RU" sz="1150" dirty="0" smtClean="0"/>
              <a:t>сохранение </a:t>
            </a:r>
            <a:r>
              <a:rPr lang="ru-RU" sz="1150" dirty="0"/>
              <a:t>доли кредитного портфеля от общих активов на уровне 94% до 2023г.  </a:t>
            </a:r>
          </a:p>
          <a:p>
            <a:pPr lvl="1">
              <a:buClr>
                <a:srgbClr val="002960"/>
              </a:buClr>
            </a:pPr>
            <a:r>
              <a:rPr lang="ru-RU" sz="1150" dirty="0" smtClean="0"/>
              <a:t>увеличение </a:t>
            </a:r>
            <a:r>
              <a:rPr lang="ru-RU" sz="1150" dirty="0"/>
              <a:t>объема средств, направленных на развитие предпринимательства по финансовым программам, с 328 млрд. тенге в 2014г. до </a:t>
            </a:r>
            <a:r>
              <a:rPr lang="ru-RU" sz="1150" dirty="0" smtClean="0"/>
              <a:t>507 млрд. тенге в 2018г., 583 </a:t>
            </a:r>
            <a:r>
              <a:rPr lang="ru-RU" sz="1150" dirty="0"/>
              <a:t>млрд. тенге в 2023г</a:t>
            </a:r>
            <a:r>
              <a:rPr lang="ru-RU" sz="1150" dirty="0" smtClean="0"/>
              <a:t>.</a:t>
            </a:r>
          </a:p>
        </p:txBody>
      </p:sp>
      <p:sp>
        <p:nvSpPr>
          <p:cNvPr id="24" name="TextBox 28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706311" y="3309451"/>
            <a:ext cx="2036846" cy="1728192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6592" tIns="46648" rIns="46648" bIns="46648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lvl="0" indent="0" defTabSz="895350" eaLnBrk="1" hangingPunct="1">
              <a:spcBef>
                <a:spcPct val="20000"/>
              </a:spcBef>
              <a:buClr>
                <a:schemeClr val="tx2"/>
              </a:buClr>
              <a:defRPr sz="14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587" lvl="1" indent="0" defTabSz="895350" eaLnBrk="1" hangingPunct="1">
              <a:spcAft>
                <a:spcPts val="300"/>
              </a:spcAft>
              <a:buClr>
                <a:schemeClr val="tx2"/>
              </a:buClr>
              <a:buSzPct val="125000"/>
              <a:buFont typeface="Arial" charset="0"/>
              <a:buNone/>
              <a:defRPr sz="105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87313" lvl="1">
              <a:spcBef>
                <a:spcPct val="30000"/>
              </a:spcBef>
              <a:buClr>
                <a:srgbClr val="002960"/>
              </a:buClr>
            </a:pPr>
            <a:r>
              <a:rPr lang="ru-RU" sz="1200" dirty="0">
                <a:solidFill>
                  <a:schemeClr val="tx1"/>
                </a:solidFill>
              </a:rPr>
              <a:t>Расширение  направлений сотрудничества и механизмов финансирования / </a:t>
            </a:r>
            <a:r>
              <a:rPr lang="ru-RU" sz="1200" dirty="0" err="1">
                <a:solidFill>
                  <a:schemeClr val="tx1"/>
                </a:solidFill>
              </a:rPr>
              <a:t>софинансирования</a:t>
            </a:r>
            <a:r>
              <a:rPr lang="ru-RU" sz="1200" dirty="0">
                <a:solidFill>
                  <a:schemeClr val="tx1"/>
                </a:solidFill>
              </a:rPr>
              <a:t> МСБ совместно с финансовыми институтами</a:t>
            </a:r>
            <a:endParaRPr lang="ru-RU" sz="1200" dirty="0"/>
          </a:p>
        </p:txBody>
      </p:sp>
      <p:sp>
        <p:nvSpPr>
          <p:cNvPr id="25" name="TextBox 28"/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738362" y="5229200"/>
            <a:ext cx="2034230" cy="1368152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6592" tIns="46648" rIns="46648" bIns="46648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lvl="0" indent="0" defTabSz="895350" eaLnBrk="1" hangingPunct="1">
              <a:spcBef>
                <a:spcPct val="20000"/>
              </a:spcBef>
              <a:buClr>
                <a:schemeClr val="tx2"/>
              </a:buClr>
              <a:defRPr sz="14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0" lvl="1" indent="0" defTabSz="895350" eaLnBrk="1" hangingPunct="1">
              <a:spcAft>
                <a:spcPts val="300"/>
              </a:spcAft>
              <a:buClr>
                <a:schemeClr val="tx2"/>
              </a:buClr>
              <a:buSzPct val="125000"/>
              <a:buFont typeface="Arial" charset="0"/>
              <a:buNone/>
              <a:defRPr sz="12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95250" lvl="1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</a:rPr>
              <a:t>Привлечение дополнительного фондирования на внутреннем и внешнем рынках для увеличения объемов финансирования МСБ</a:t>
            </a:r>
          </a:p>
        </p:txBody>
      </p:sp>
      <p:sp>
        <p:nvSpPr>
          <p:cNvPr id="26" name="Rectangle 12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242299" y="1442036"/>
            <a:ext cx="371830" cy="258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0" lvl="1" algn="ctr">
              <a:spcBef>
                <a:spcPct val="10000"/>
              </a:spcBef>
            </a:pPr>
            <a:r>
              <a:rPr lang="en-US" sz="1900" b="1" i="1" dirty="0" smtClean="0">
                <a:solidFill>
                  <a:srgbClr val="FFFFFF"/>
                </a:solidFill>
                <a:ea typeface="Arial Unicode MS"/>
                <a:cs typeface="Arial Unicode MS"/>
              </a:rPr>
              <a:t>1</a:t>
            </a:r>
            <a:endParaRPr lang="en-US" sz="1900" b="1" i="1" dirty="0">
              <a:solidFill>
                <a:srgbClr val="FFFFFF"/>
              </a:solidFill>
              <a:ea typeface="Arial Unicode MS"/>
              <a:cs typeface="Arial Unicode MS"/>
            </a:endParaRPr>
          </a:p>
        </p:txBody>
      </p:sp>
      <p:sp>
        <p:nvSpPr>
          <p:cNvPr id="27" name="Rectangle 12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254089" y="3309451"/>
            <a:ext cx="371830" cy="258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0" lvl="1" algn="ctr">
              <a:spcBef>
                <a:spcPct val="10000"/>
              </a:spcBef>
            </a:pPr>
            <a:r>
              <a:rPr lang="kk-KZ" sz="1900" b="1" i="1" dirty="0" smtClean="0">
                <a:solidFill>
                  <a:srgbClr val="FFFFFF"/>
                </a:solidFill>
                <a:ea typeface="Arial Unicode MS"/>
                <a:cs typeface="Arial Unicode MS"/>
              </a:rPr>
              <a:t>2</a:t>
            </a:r>
            <a:endParaRPr lang="en-US" sz="1900" b="1" i="1" dirty="0">
              <a:solidFill>
                <a:srgbClr val="FFFFFF"/>
              </a:solidFill>
              <a:ea typeface="Arial Unicode MS"/>
              <a:cs typeface="Arial Unicode MS"/>
            </a:endParaRPr>
          </a:p>
        </p:txBody>
      </p:sp>
      <p:sp>
        <p:nvSpPr>
          <p:cNvPr id="28" name="Rectangle 12"/>
          <p:cNvSpPr>
            <a:spLocks/>
          </p:cNvSpPr>
          <p:nvPr>
            <p:custDataLst>
              <p:tags r:id="rId7"/>
            </p:custDataLst>
          </p:nvPr>
        </p:nvSpPr>
        <p:spPr>
          <a:xfrm>
            <a:off x="290317" y="5243830"/>
            <a:ext cx="371830" cy="258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0" lvl="1" algn="ctr">
              <a:spcBef>
                <a:spcPct val="10000"/>
              </a:spcBef>
            </a:pPr>
            <a:r>
              <a:rPr lang="kk-KZ" sz="1900" b="1" i="1" dirty="0" smtClean="0">
                <a:solidFill>
                  <a:srgbClr val="FFFFFF"/>
                </a:solidFill>
                <a:ea typeface="Arial Unicode MS"/>
                <a:cs typeface="Arial Unicode MS"/>
              </a:rPr>
              <a:t>3</a:t>
            </a:r>
            <a:endParaRPr lang="en-US" sz="1900" b="1" i="1" dirty="0">
              <a:solidFill>
                <a:srgbClr val="FFFFFF"/>
              </a:solidFill>
              <a:ea typeface="Arial Unicode MS"/>
              <a:cs typeface="Arial Unicode MS"/>
            </a:endParaRPr>
          </a:p>
        </p:txBody>
      </p:sp>
      <p:cxnSp>
        <p:nvCxnSpPr>
          <p:cNvPr id="29" name="Straight Connector 78"/>
          <p:cNvCxnSpPr>
            <a:cxnSpLocks/>
          </p:cNvCxnSpPr>
          <p:nvPr>
            <p:custDataLst>
              <p:tags r:id="rId8"/>
            </p:custDataLst>
          </p:nvPr>
        </p:nvCxnSpPr>
        <p:spPr bwMode="gray">
          <a:xfrm>
            <a:off x="330289" y="3155598"/>
            <a:ext cx="8488560" cy="0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78"/>
          <p:cNvCxnSpPr>
            <a:cxnSpLocks/>
          </p:cNvCxnSpPr>
          <p:nvPr>
            <p:custDataLst>
              <p:tags r:id="rId9"/>
            </p:custDataLst>
          </p:nvPr>
        </p:nvCxnSpPr>
        <p:spPr bwMode="gray">
          <a:xfrm>
            <a:off x="290317" y="5149877"/>
            <a:ext cx="8496944" cy="0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15"/>
          <p:cNvSpPr txBox="1">
            <a:spLocks/>
          </p:cNvSpPr>
          <p:nvPr>
            <p:custDataLst>
              <p:tags r:id="rId10"/>
            </p:custDataLst>
          </p:nvPr>
        </p:nvSpPr>
        <p:spPr bwMode="gray">
          <a:xfrm>
            <a:off x="3241155" y="3703936"/>
            <a:ext cx="5544618" cy="74902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6" tIns="108000" rIns="93296" bIns="10800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sz="1150" dirty="0"/>
              <a:t>приумножение </a:t>
            </a:r>
            <a:r>
              <a:rPr lang="ru-RU" sz="1150" dirty="0" err="1"/>
              <a:t>софинансирования</a:t>
            </a:r>
            <a:r>
              <a:rPr lang="ru-RU" sz="1150" dirty="0"/>
              <a:t> субъектов МСБ со стороны БВУ по кредитам, выданным по программе обусловленного финансирования, до значения 1:2 в 2023г</a:t>
            </a:r>
            <a:r>
              <a:rPr lang="ru-RU" sz="1150" dirty="0" smtClean="0"/>
              <a:t>.</a:t>
            </a:r>
            <a:endParaRPr lang="ru-RU" sz="1150" dirty="0"/>
          </a:p>
        </p:txBody>
      </p:sp>
      <p:sp>
        <p:nvSpPr>
          <p:cNvPr id="32" name="Rectangle 15"/>
          <p:cNvSpPr txBox="1">
            <a:spLocks/>
          </p:cNvSpPr>
          <p:nvPr>
            <p:custDataLst>
              <p:tags r:id="rId11"/>
            </p:custDataLst>
          </p:nvPr>
        </p:nvSpPr>
        <p:spPr bwMode="gray">
          <a:xfrm>
            <a:off x="3254574" y="5728263"/>
            <a:ext cx="5544617" cy="44203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6" tIns="36000" rIns="93296" bIns="3600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sz="1200" dirty="0"/>
              <a:t>увеличение доли привлеченных средств на финансирование субъектов МСБ из внебюджетных источников с 20% в 2014г. до 40% в 2023г.</a:t>
            </a:r>
            <a:endParaRPr lang="ru-RU" sz="1150" dirty="0"/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gray">
          <a:xfrm rot="5400000">
            <a:off x="2205708" y="2154714"/>
            <a:ext cx="1497361" cy="21602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gray">
          <a:xfrm rot="5400000">
            <a:off x="2126298" y="3970436"/>
            <a:ext cx="1656182" cy="21602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gray">
          <a:xfrm rot="5400000">
            <a:off x="2358541" y="5841269"/>
            <a:ext cx="1296141" cy="21602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26756" y="0"/>
            <a:ext cx="8498185" cy="417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k-KZ" sz="1800" b="1" dirty="0" smtClean="0">
                <a:solidFill>
                  <a:schemeClr val="bg1"/>
                </a:solidFill>
              </a:rPr>
              <a:t>Стратегические направления развития</a:t>
            </a:r>
            <a:endParaRPr lang="ru-RU" altLang="kk-KZ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128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394295" y="419200"/>
            <a:ext cx="8498185" cy="417512"/>
          </a:xfrm>
        </p:spPr>
        <p:txBody>
          <a:bodyPr>
            <a:normAutofit/>
          </a:bodyPr>
          <a:lstStyle/>
          <a:p>
            <a:r>
              <a:rPr lang="ru-RU" altLang="kk-KZ" sz="1800" b="1" dirty="0"/>
              <a:t>Обеспечение финансовой поддержки субъектов МСБ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CD5FE40-1EE5-407D-9EBA-48D345AD902A}" type="slidenum">
              <a:rPr lang="ru-RU" smtClean="0"/>
              <a:pPr algn="r">
                <a:defRPr/>
              </a:pPr>
              <a:t>11</a:t>
            </a:fld>
            <a:endParaRPr lang="ru-RU" dirty="0"/>
          </a:p>
        </p:txBody>
      </p:sp>
      <p:graphicFrame>
        <p:nvGraphicFramePr>
          <p:cNvPr id="36" name="Схема 35"/>
          <p:cNvGraphicFramePr/>
          <p:nvPr>
            <p:extLst>
              <p:ext uri="{D42A27DB-BD31-4B8C-83A1-F6EECF244321}">
                <p14:modId xmlns:p14="http://schemas.microsoft.com/office/powerpoint/2010/main" xmlns="" val="897993974"/>
              </p:ext>
            </p:extLst>
          </p:nvPr>
        </p:nvGraphicFramePr>
        <p:xfrm>
          <a:off x="251520" y="836712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6756" y="0"/>
            <a:ext cx="8498185" cy="417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k-KZ" sz="1800" b="1" dirty="0" smtClean="0">
                <a:solidFill>
                  <a:schemeClr val="bg1"/>
                </a:solidFill>
              </a:rPr>
              <a:t>Стратегические направления развития</a:t>
            </a:r>
            <a:endParaRPr lang="ru-RU" altLang="kk-KZ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35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394295" y="419200"/>
            <a:ext cx="8498185" cy="417512"/>
          </a:xfrm>
        </p:spPr>
        <p:txBody>
          <a:bodyPr>
            <a:normAutofit/>
          </a:bodyPr>
          <a:lstStyle/>
          <a:p>
            <a:r>
              <a:rPr lang="ru-RU" altLang="kk-KZ" sz="1800" b="1" dirty="0"/>
              <a:t>Развитие компетенций субъектов МСБ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CD5FE40-1EE5-407D-9EBA-48D345AD902A}" type="slidenum">
              <a:rPr lang="ru-RU" smtClean="0"/>
              <a:pPr algn="r">
                <a:defRPr/>
              </a:pPr>
              <a:t>12</a:t>
            </a:fld>
            <a:endParaRPr lang="ru-RU" dirty="0"/>
          </a:p>
        </p:txBody>
      </p:sp>
      <p:sp>
        <p:nvSpPr>
          <p:cNvPr id="14" name="Line 2"/>
          <p:cNvSpPr>
            <a:spLocks noChangeShapeType="1"/>
          </p:cNvSpPr>
          <p:nvPr/>
        </p:nvSpPr>
        <p:spPr bwMode="auto">
          <a:xfrm rot="10800000" flipH="1">
            <a:off x="182081" y="968364"/>
            <a:ext cx="8788221" cy="1"/>
          </a:xfrm>
          <a:prstGeom prst="line">
            <a:avLst/>
          </a:prstGeom>
          <a:noFill/>
          <a:ln w="22225">
            <a:solidFill>
              <a:srgbClr val="003366"/>
            </a:solidFill>
            <a:round/>
            <a:headEnd/>
            <a:tailEnd/>
          </a:ln>
        </p:spPr>
        <p:txBody>
          <a:bodyPr lIns="0" tIns="0" rIns="0" bIns="0"/>
          <a:lstStyle/>
          <a:p>
            <a:pPr defTabSz="930294"/>
            <a:endParaRPr lang="ru-RU" sz="16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AutoShape 249"/>
          <p:cNvCxnSpPr>
            <a:cxnSpLocks noChangeShapeType="1"/>
          </p:cNvCxnSpPr>
          <p:nvPr/>
        </p:nvCxnSpPr>
        <p:spPr bwMode="auto">
          <a:xfrm>
            <a:off x="614129" y="1311211"/>
            <a:ext cx="1882392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AutoShape 250"/>
          <p:cNvSpPr>
            <a:spLocks noChangeArrowheads="1"/>
          </p:cNvSpPr>
          <p:nvPr/>
        </p:nvSpPr>
        <p:spPr bwMode="auto">
          <a:xfrm>
            <a:off x="728449" y="1034850"/>
            <a:ext cx="1879959" cy="23391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r>
              <a:rPr lang="ru-RU" sz="1400" b="1" dirty="0" smtClean="0">
                <a:solidFill>
                  <a:srgbClr val="002960"/>
                </a:solidFill>
              </a:rPr>
              <a:t>Задачи</a:t>
            </a:r>
            <a:endParaRPr lang="en-US" sz="1400" b="1" dirty="0">
              <a:solidFill>
                <a:srgbClr val="002960"/>
              </a:solidFill>
              <a:latin typeface="+mn-lt"/>
            </a:endParaRPr>
          </a:p>
        </p:txBody>
      </p:sp>
      <p:cxnSp>
        <p:nvCxnSpPr>
          <p:cNvPr id="20" name="AutoShape 249"/>
          <p:cNvCxnSpPr>
            <a:cxnSpLocks noChangeShapeType="1"/>
          </p:cNvCxnSpPr>
          <p:nvPr/>
        </p:nvCxnSpPr>
        <p:spPr bwMode="auto">
          <a:xfrm flipV="1">
            <a:off x="3264458" y="1305335"/>
            <a:ext cx="1938976" cy="5876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AutoShape 250"/>
          <p:cNvSpPr>
            <a:spLocks noChangeArrowheads="1"/>
          </p:cNvSpPr>
          <p:nvPr/>
        </p:nvSpPr>
        <p:spPr bwMode="auto">
          <a:xfrm>
            <a:off x="2342321" y="1034850"/>
            <a:ext cx="2232248" cy="23391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960"/>
                </a:solidFill>
                <a:latin typeface="+mn-lt"/>
              </a:rPr>
              <a:t>КПД</a:t>
            </a:r>
            <a:endParaRPr lang="en-US" sz="1400" b="1" dirty="0">
              <a:solidFill>
                <a:srgbClr val="002960"/>
              </a:solidFill>
              <a:latin typeface="+mn-lt"/>
            </a:endParaRPr>
          </a:p>
        </p:txBody>
      </p:sp>
      <p:sp>
        <p:nvSpPr>
          <p:cNvPr id="22" name="TextBox 28"/>
          <p:cNvSpPr txBox="1">
            <a:spLocks/>
          </p:cNvSpPr>
          <p:nvPr>
            <p:custDataLst>
              <p:tags r:id="rId1"/>
            </p:custDataLst>
          </p:nvPr>
        </p:nvSpPr>
        <p:spPr bwMode="gray">
          <a:xfrm>
            <a:off x="686137" y="1442037"/>
            <a:ext cx="2036847" cy="1266883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6592" tIns="46648" rIns="46648" bIns="46648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lvl="0" indent="0" defTabSz="895350" eaLnBrk="1" hangingPunct="1">
              <a:spcBef>
                <a:spcPct val="20000"/>
              </a:spcBef>
              <a:buClr>
                <a:schemeClr val="tx2"/>
              </a:buClr>
              <a:defRPr sz="14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587" lvl="1" indent="0" defTabSz="895350" eaLnBrk="1" hangingPunct="1">
              <a:spcAft>
                <a:spcPts val="300"/>
              </a:spcAft>
              <a:buClr>
                <a:schemeClr val="tx2"/>
              </a:buClr>
              <a:buSzPct val="125000"/>
              <a:buFont typeface="Arial" charset="0"/>
              <a:buNone/>
              <a:defRPr sz="105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87313" lvl="1"/>
            <a:r>
              <a:rPr lang="ru-RU" sz="1200" dirty="0">
                <a:solidFill>
                  <a:schemeClr val="tx1"/>
                </a:solidFill>
              </a:rPr>
              <a:t>Развитие инфраструктуры консультационных услуг для предпринимателей</a:t>
            </a:r>
            <a:endParaRPr lang="en-US" sz="1400" dirty="0"/>
          </a:p>
        </p:txBody>
      </p:sp>
      <p:sp>
        <p:nvSpPr>
          <p:cNvPr id="23" name="Rectangle 15"/>
          <p:cNvSpPr txBox="1">
            <a:spLocks noChangeAspect="1"/>
          </p:cNvSpPr>
          <p:nvPr>
            <p:custDataLst>
              <p:tags r:id="rId2"/>
            </p:custDataLst>
          </p:nvPr>
        </p:nvSpPr>
        <p:spPr bwMode="gray">
          <a:xfrm>
            <a:off x="3156959" y="1865131"/>
            <a:ext cx="5544617" cy="42069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6" tIns="0" rIns="93296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lnSpc>
                <a:spcPct val="125000"/>
              </a:lnSpc>
              <a:buClr>
                <a:srgbClr val="002960"/>
              </a:buClr>
            </a:pPr>
            <a:r>
              <a:rPr lang="ru-RU" sz="1150" dirty="0"/>
              <a:t>увеличение количества клиентов Центров компетенции предпринимателей с 33,2 тыс. субъектов МСБ в 2014г. до 188 тыс. субъектов МСБ в 2023г.</a:t>
            </a:r>
            <a:endParaRPr lang="ru-RU" sz="1150" dirty="0" smtClean="0"/>
          </a:p>
        </p:txBody>
      </p:sp>
      <p:sp>
        <p:nvSpPr>
          <p:cNvPr id="24" name="TextBox 28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706311" y="3006789"/>
            <a:ext cx="2036846" cy="1492524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6592" tIns="46648" rIns="46648" bIns="46648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lvl="0" indent="0" defTabSz="895350" eaLnBrk="1" hangingPunct="1">
              <a:spcBef>
                <a:spcPct val="20000"/>
              </a:spcBef>
              <a:buClr>
                <a:schemeClr val="tx2"/>
              </a:buClr>
              <a:defRPr sz="14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587" lvl="1" indent="0" defTabSz="895350" eaLnBrk="1" hangingPunct="1">
              <a:spcAft>
                <a:spcPts val="300"/>
              </a:spcAft>
              <a:buClr>
                <a:schemeClr val="tx2"/>
              </a:buClr>
              <a:buSzPct val="125000"/>
              <a:buFont typeface="Arial" charset="0"/>
              <a:buNone/>
              <a:defRPr sz="105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87313" lvl="1">
              <a:spcBef>
                <a:spcPct val="30000"/>
              </a:spcBef>
              <a:buClr>
                <a:srgbClr val="002960"/>
              </a:buClr>
            </a:pPr>
            <a:r>
              <a:rPr lang="ru-RU" sz="1200" dirty="0">
                <a:solidFill>
                  <a:schemeClr val="tx1"/>
                </a:solidFill>
              </a:rPr>
              <a:t>Обучение предпринимателей и повышение компетенций</a:t>
            </a:r>
            <a:endParaRPr lang="ru-RU" sz="1200" dirty="0"/>
          </a:p>
        </p:txBody>
      </p:sp>
      <p:sp>
        <p:nvSpPr>
          <p:cNvPr id="25" name="TextBox 28"/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738362" y="4797152"/>
            <a:ext cx="2034230" cy="1368152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6592" tIns="46648" rIns="46648" bIns="46648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lvl="0" indent="0" defTabSz="895350" eaLnBrk="1" hangingPunct="1">
              <a:spcBef>
                <a:spcPct val="20000"/>
              </a:spcBef>
              <a:buClr>
                <a:schemeClr val="tx2"/>
              </a:buClr>
              <a:defRPr sz="14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0" lvl="1" indent="0" defTabSz="895350" eaLnBrk="1" hangingPunct="1">
              <a:spcAft>
                <a:spcPts val="300"/>
              </a:spcAft>
              <a:buClr>
                <a:schemeClr val="tx2"/>
              </a:buClr>
              <a:buSzPct val="125000"/>
              <a:buFont typeface="Arial" charset="0"/>
              <a:buNone/>
              <a:defRPr sz="12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95250" lvl="1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</a:rPr>
              <a:t>Внедрение единой информационной площадки для МСБ и развитие дистанционного консалтинга</a:t>
            </a:r>
          </a:p>
        </p:txBody>
      </p:sp>
      <p:sp>
        <p:nvSpPr>
          <p:cNvPr id="26" name="Rectangle 12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242299" y="1442036"/>
            <a:ext cx="371830" cy="258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0" lvl="1" algn="ctr">
              <a:spcBef>
                <a:spcPct val="10000"/>
              </a:spcBef>
            </a:pPr>
            <a:r>
              <a:rPr lang="en-US" sz="1900" b="1" i="1" dirty="0" smtClean="0">
                <a:solidFill>
                  <a:srgbClr val="FFFFFF"/>
                </a:solidFill>
                <a:ea typeface="Arial Unicode MS"/>
                <a:cs typeface="Arial Unicode MS"/>
              </a:rPr>
              <a:t>1</a:t>
            </a:r>
            <a:endParaRPr lang="en-US" sz="1900" b="1" i="1" dirty="0">
              <a:solidFill>
                <a:srgbClr val="FFFFFF"/>
              </a:solidFill>
              <a:ea typeface="Arial Unicode MS"/>
              <a:cs typeface="Arial Unicode MS"/>
            </a:endParaRPr>
          </a:p>
        </p:txBody>
      </p:sp>
      <p:sp>
        <p:nvSpPr>
          <p:cNvPr id="27" name="Rectangle 12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254089" y="3006789"/>
            <a:ext cx="371830" cy="258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0" lvl="1" algn="ctr">
              <a:spcBef>
                <a:spcPct val="10000"/>
              </a:spcBef>
            </a:pPr>
            <a:r>
              <a:rPr lang="kk-KZ" sz="1900" b="1" i="1" dirty="0" smtClean="0">
                <a:solidFill>
                  <a:srgbClr val="FFFFFF"/>
                </a:solidFill>
                <a:ea typeface="Arial Unicode MS"/>
                <a:cs typeface="Arial Unicode MS"/>
              </a:rPr>
              <a:t>2</a:t>
            </a:r>
            <a:endParaRPr lang="en-US" sz="1900" b="1" i="1" dirty="0">
              <a:solidFill>
                <a:srgbClr val="FFFFFF"/>
              </a:solidFill>
              <a:ea typeface="Arial Unicode MS"/>
              <a:cs typeface="Arial Unicode MS"/>
            </a:endParaRPr>
          </a:p>
        </p:txBody>
      </p:sp>
      <p:sp>
        <p:nvSpPr>
          <p:cNvPr id="28" name="Rectangle 12"/>
          <p:cNvSpPr>
            <a:spLocks/>
          </p:cNvSpPr>
          <p:nvPr>
            <p:custDataLst>
              <p:tags r:id="rId7"/>
            </p:custDataLst>
          </p:nvPr>
        </p:nvSpPr>
        <p:spPr>
          <a:xfrm>
            <a:off x="290317" y="4811782"/>
            <a:ext cx="371830" cy="258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0" lvl="1" algn="ctr">
              <a:spcBef>
                <a:spcPct val="10000"/>
              </a:spcBef>
            </a:pPr>
            <a:r>
              <a:rPr lang="kk-KZ" sz="1900" b="1" i="1" dirty="0" smtClean="0">
                <a:solidFill>
                  <a:srgbClr val="FFFFFF"/>
                </a:solidFill>
                <a:ea typeface="Arial Unicode MS"/>
                <a:cs typeface="Arial Unicode MS"/>
              </a:rPr>
              <a:t>3</a:t>
            </a:r>
            <a:endParaRPr lang="en-US" sz="1900" b="1" i="1" dirty="0">
              <a:solidFill>
                <a:srgbClr val="FFFFFF"/>
              </a:solidFill>
              <a:ea typeface="Arial Unicode MS"/>
              <a:cs typeface="Arial Unicode MS"/>
            </a:endParaRPr>
          </a:p>
        </p:txBody>
      </p:sp>
      <p:cxnSp>
        <p:nvCxnSpPr>
          <p:cNvPr id="29" name="Straight Connector 78"/>
          <p:cNvCxnSpPr>
            <a:cxnSpLocks/>
          </p:cNvCxnSpPr>
          <p:nvPr>
            <p:custDataLst>
              <p:tags r:id="rId8"/>
            </p:custDataLst>
          </p:nvPr>
        </p:nvCxnSpPr>
        <p:spPr bwMode="gray">
          <a:xfrm>
            <a:off x="330289" y="2852936"/>
            <a:ext cx="8488560" cy="0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78"/>
          <p:cNvCxnSpPr>
            <a:cxnSpLocks/>
          </p:cNvCxnSpPr>
          <p:nvPr>
            <p:custDataLst>
              <p:tags r:id="rId9"/>
            </p:custDataLst>
          </p:nvPr>
        </p:nvCxnSpPr>
        <p:spPr bwMode="gray">
          <a:xfrm>
            <a:off x="290317" y="4653136"/>
            <a:ext cx="8496944" cy="0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15"/>
          <p:cNvSpPr txBox="1">
            <a:spLocks/>
          </p:cNvSpPr>
          <p:nvPr>
            <p:custDataLst>
              <p:tags r:id="rId10"/>
            </p:custDataLst>
          </p:nvPr>
        </p:nvSpPr>
        <p:spPr bwMode="gray">
          <a:xfrm>
            <a:off x="3241155" y="3065486"/>
            <a:ext cx="5544618" cy="143382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6" tIns="108000" rIns="93296" bIns="10800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sz="1150" dirty="0"/>
              <a:t>увеличение количества участников программ по обучению с 22,5 тыс. человек в 2014г. до 25,5 тыс. человек </a:t>
            </a:r>
            <a:r>
              <a:rPr lang="ru-RU" sz="1150" dirty="0" smtClean="0"/>
              <a:t>в </a:t>
            </a:r>
            <a:r>
              <a:rPr lang="ru-RU" sz="1150" dirty="0"/>
              <a:t>2023г.</a:t>
            </a:r>
          </a:p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sz="1150" dirty="0" smtClean="0"/>
              <a:t>увеличение </a:t>
            </a:r>
            <a:r>
              <a:rPr lang="ru-RU" sz="1150" dirty="0"/>
              <a:t>доли участников программ обучения, открывших бизнес, </a:t>
            </a:r>
            <a:r>
              <a:rPr lang="ru-RU" sz="1150" dirty="0" smtClean="0"/>
              <a:t/>
            </a:r>
            <a:br>
              <a:rPr lang="ru-RU" sz="1150" dirty="0" smtClean="0"/>
            </a:br>
            <a:r>
              <a:rPr lang="ru-RU" sz="1150" dirty="0" smtClean="0"/>
              <a:t>с </a:t>
            </a:r>
            <a:r>
              <a:rPr lang="ru-RU" sz="1150" dirty="0"/>
              <a:t>10% в 2014г. до 25% к 2023г.</a:t>
            </a:r>
          </a:p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sz="1150" dirty="0" smtClean="0"/>
              <a:t>увеличение </a:t>
            </a:r>
            <a:r>
              <a:rPr lang="ru-RU" sz="1150" dirty="0"/>
              <a:t>степени удовлетворенности предпринимателей проведенным обучением от значения не менее 80% в 2014г. до значения 85% к 2023г.</a:t>
            </a:r>
          </a:p>
        </p:txBody>
      </p:sp>
      <p:sp>
        <p:nvSpPr>
          <p:cNvPr id="32" name="Rectangle 15"/>
          <p:cNvSpPr txBox="1">
            <a:spLocks/>
          </p:cNvSpPr>
          <p:nvPr>
            <p:custDataLst>
              <p:tags r:id="rId11"/>
            </p:custDataLst>
          </p:nvPr>
        </p:nvSpPr>
        <p:spPr bwMode="gray">
          <a:xfrm>
            <a:off x="3264458" y="5260210"/>
            <a:ext cx="5544617" cy="51173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6" tIns="36000" rIns="93296" bIns="3600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lnSpc>
                <a:spcPct val="125000"/>
              </a:lnSpc>
              <a:buClr>
                <a:srgbClr val="002960"/>
              </a:buClr>
            </a:pPr>
            <a:r>
              <a:rPr lang="ru-RU" sz="1200" dirty="0"/>
              <a:t>увеличение количества клиентов, получивших дистанционные услуги,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с </a:t>
            </a:r>
            <a:r>
              <a:rPr lang="ru-RU" sz="1200" dirty="0"/>
              <a:t>36,5 тыс. человек в 2014г. до 146 тыс. человек в 2023г.</a:t>
            </a:r>
            <a:endParaRPr lang="ru-RU" sz="1150" dirty="0"/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gray">
          <a:xfrm rot="5400000">
            <a:off x="2356952" y="2003472"/>
            <a:ext cx="1194873" cy="21602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gray">
          <a:xfrm rot="5400000">
            <a:off x="2226128" y="3663042"/>
            <a:ext cx="1456519" cy="21602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gray">
          <a:xfrm rot="5400000">
            <a:off x="2358541" y="5409221"/>
            <a:ext cx="1296141" cy="21602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6" name="Заголовок 1"/>
          <p:cNvSpPr txBox="1">
            <a:spLocks/>
          </p:cNvSpPr>
          <p:nvPr/>
        </p:nvSpPr>
        <p:spPr>
          <a:xfrm>
            <a:off x="26756" y="0"/>
            <a:ext cx="8498185" cy="417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k-KZ" sz="1800" b="1" dirty="0" smtClean="0">
                <a:solidFill>
                  <a:schemeClr val="bg1"/>
                </a:solidFill>
              </a:rPr>
              <a:t>Стратегические направления развития</a:t>
            </a:r>
            <a:endParaRPr lang="ru-RU" altLang="kk-KZ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2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394295" y="419200"/>
            <a:ext cx="8498185" cy="417512"/>
          </a:xfrm>
        </p:spPr>
        <p:txBody>
          <a:bodyPr>
            <a:normAutofit/>
          </a:bodyPr>
          <a:lstStyle/>
          <a:p>
            <a:r>
              <a:rPr lang="ru-RU" altLang="kk-KZ" sz="1800" b="1" dirty="0"/>
              <a:t>Развитие компетенций субъектов МСБ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8CD5FE40-1EE5-407D-9EBA-48D345AD902A}" type="slidenum">
              <a:rPr lang="ru-RU" smtClean="0"/>
              <a:pPr algn="r">
                <a:defRPr/>
              </a:pPr>
              <a:t>13</a:t>
            </a:fld>
            <a:endParaRPr lang="ru-RU" dirty="0"/>
          </a:p>
        </p:txBody>
      </p:sp>
      <p:graphicFrame>
        <p:nvGraphicFramePr>
          <p:cNvPr id="36" name="Схема 35"/>
          <p:cNvGraphicFramePr/>
          <p:nvPr>
            <p:extLst>
              <p:ext uri="{D42A27DB-BD31-4B8C-83A1-F6EECF244321}">
                <p14:modId xmlns:p14="http://schemas.microsoft.com/office/powerpoint/2010/main" xmlns="" val="1904256414"/>
              </p:ext>
            </p:extLst>
          </p:nvPr>
        </p:nvGraphicFramePr>
        <p:xfrm>
          <a:off x="251520" y="836712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6756" y="0"/>
            <a:ext cx="8498185" cy="417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k-KZ" sz="1800" b="1" dirty="0" smtClean="0">
                <a:solidFill>
                  <a:schemeClr val="bg1"/>
                </a:solidFill>
              </a:rPr>
              <a:t>Стратегические направления развития</a:t>
            </a:r>
            <a:endParaRPr lang="ru-RU" altLang="kk-KZ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54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77A7903-5395-4321-AD48-0C67CF13639A}" type="slidenum">
              <a:rPr lang="ru-RU" smtClean="0"/>
              <a:pPr algn="r">
                <a:defRPr/>
              </a:pPr>
              <a:t>14</a:t>
            </a:fld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82017125"/>
              </p:ext>
            </p:extLst>
          </p:nvPr>
        </p:nvGraphicFramePr>
        <p:xfrm>
          <a:off x="251520" y="764704"/>
          <a:ext cx="8497192" cy="5234750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432048"/>
                <a:gridCol w="4753224"/>
                <a:gridCol w="1139434"/>
                <a:gridCol w="1086243"/>
                <a:gridCol w="1086243"/>
              </a:tblGrid>
              <a:tr h="203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72000" marR="72000" marT="35991" marB="3599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Показатель 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2014г.</a:t>
                      </a:r>
                    </a:p>
                  </a:txBody>
                  <a:tcPr marL="72000" marR="72000" marT="35991" marB="3599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2018г.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2023г.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 anchor="ctr">
                    <a:noFill/>
                  </a:tcPr>
                </a:tc>
              </a:tr>
              <a:tr h="203642">
                <a:tc gridSpan="5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Построение эффективного института развития, интегрированного в АО «НУХ «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Байтерек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</a:tr>
              <a:tr h="203642">
                <a:tc gridSpan="5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Обеспечение безубыточного уровня операционных и финансовых результатов деятельности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</a:tr>
              <a:tr h="20364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2000" marR="72000" marT="35991" marB="35991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ROA, рентабельность активов,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1,09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036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ROE, рентабельность капитала,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2,07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2,07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036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Рентабельность деятельности,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19,5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19,7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6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Средневзвешенная доходность ВСД,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6,0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036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Производительность труда, тыс. тенге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59 523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63 690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6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NI </a:t>
                      </a:r>
                      <a:r>
                        <a:rPr lang="ru-RU" sz="12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margin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17,3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98189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Качество ссудного портфеля (уровень провизий к ссудному портфелю),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21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>
                    <a:noFill/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местного содержания в закупках Фонда: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Товары,</a:t>
                      </a:r>
                      <a:r>
                        <a:rPr lang="ru-RU" sz="1200" baseline="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54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Работы и услуги,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03642">
                <a:tc gridSpan="5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Повышение эффективности управления финансовыми ресурсами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</a:tr>
              <a:tr h="203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Долг/Капитал,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3,5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-*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03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Кредитный рейтинг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ВВВ+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ниже суверенного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ниже суверенного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 gridSpan="5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Повышение прозрачности деятельности и уровня доверия населения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000" marR="72000" marT="35991" marB="35991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</a:tr>
              <a:tr h="21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Доля субъектов МСБ, которым оказана </a:t>
                      </a: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поддержка, </a:t>
                      </a:r>
                      <a:r>
                        <a:rPr lang="ru-RU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к общему числу активных субъектов МСБ на рынке,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4,6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8,6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11,2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Степень узнаваемости Фонда среди населения, %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менее 85%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менее 85%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6756" y="0"/>
            <a:ext cx="8498185" cy="417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k-KZ" sz="1800" b="1" dirty="0">
                <a:solidFill>
                  <a:schemeClr val="bg1"/>
                </a:solidFill>
              </a:rPr>
              <a:t>Ожидаемые результаты 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251520" y="6119718"/>
            <a:ext cx="6696744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50" i="1" dirty="0" smtClean="0"/>
              <a:t>* Показатель </a:t>
            </a:r>
            <a:r>
              <a:rPr lang="ru-RU" altLang="ru-RU" sz="1050" i="1" dirty="0"/>
              <a:t>будет определен в соответствии с рекомендациями рейтингового агентства</a:t>
            </a:r>
          </a:p>
        </p:txBody>
      </p:sp>
    </p:spTree>
    <p:extLst>
      <p:ext uri="{BB962C8B-B14F-4D97-AF65-F5344CB8AC3E}">
        <p14:creationId xmlns:p14="http://schemas.microsoft.com/office/powerpoint/2010/main" xmlns="" val="125142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77A7903-5395-4321-AD48-0C67CF13639A}" type="slidenum">
              <a:rPr lang="ru-RU" smtClean="0"/>
              <a:pPr algn="r">
                <a:defRPr/>
              </a:pPr>
              <a:t>15</a:t>
            </a:fld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09646063"/>
              </p:ext>
            </p:extLst>
          </p:nvPr>
        </p:nvGraphicFramePr>
        <p:xfrm>
          <a:off x="250824" y="764704"/>
          <a:ext cx="8497192" cy="5735756"/>
        </p:xfrm>
        <a:graphic>
          <a:graphicData uri="http://schemas.openxmlformats.org/drawingml/2006/table">
            <a:tbl>
              <a:tblPr bandRow="1">
                <a:tableStyleId>{BC89EF96-8CEA-46FF-86C4-4CE0E7609802}</a:tableStyleId>
              </a:tblPr>
              <a:tblGrid>
                <a:gridCol w="432048"/>
                <a:gridCol w="4753224"/>
                <a:gridCol w="1139434"/>
                <a:gridCol w="1086243"/>
                <a:gridCol w="1086243"/>
              </a:tblGrid>
              <a:tr h="2036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+mn-lt"/>
                        </a:rPr>
                        <a:t>№</a:t>
                      </a:r>
                    </a:p>
                  </a:txBody>
                  <a:tcPr marL="72000" marR="72000" marT="35991" marB="3599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Показатель </a:t>
                      </a:r>
                      <a:endParaRPr lang="ru-RU" sz="1200" b="1" dirty="0">
                        <a:latin typeface="+mn-lt"/>
                      </a:endParaRPr>
                    </a:p>
                  </a:txBody>
                  <a:tcPr marL="72000" marR="72000" marT="35991" marB="35991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+mn-lt"/>
                        </a:rPr>
                        <a:t>2014г.</a:t>
                      </a:r>
                    </a:p>
                  </a:txBody>
                  <a:tcPr marL="72000" marR="72000" marT="35991" marB="3599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+mn-lt"/>
                        </a:rPr>
                        <a:t>2018г.</a:t>
                      </a:r>
                      <a:endParaRPr lang="ru-RU" sz="1200" b="1" dirty="0">
                        <a:latin typeface="+mn-lt"/>
                      </a:endParaRPr>
                    </a:p>
                  </a:txBody>
                  <a:tcPr marL="72000" marR="72000" marT="35991" marB="35991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smtClean="0">
                          <a:latin typeface="+mn-lt"/>
                        </a:rPr>
                        <a:t>2023г.</a:t>
                      </a:r>
                      <a:endParaRPr lang="ru-RU" sz="1200" b="1" dirty="0">
                        <a:latin typeface="+mn-lt"/>
                      </a:endParaRPr>
                    </a:p>
                  </a:txBody>
                  <a:tcPr marL="72000" marR="72000" marT="35991" marB="35991" anchor="ctr">
                    <a:noFill/>
                  </a:tcPr>
                </a:tc>
              </a:tr>
              <a:tr h="203642">
                <a:tc gridSpan="5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Стратегическое направление 1. Обеспечение финансовой поддержки субъектов МСБ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</a:tr>
              <a:tr h="203642">
                <a:tc gridSpan="5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объемов финансовой поддержки МСБ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</a:tr>
              <a:tr h="203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Объем активов к ВВП, %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0,57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0,63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0,74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Кредитный портфель, млрд. тенге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391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869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203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Доля кредитного портфеля от общих активов, %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Объем средств, направленных на развитие предпринимательства по финансовым программам, млрд. </a:t>
                      </a: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тенге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583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03642">
                <a:tc gridSpan="5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Расширение  направлений сотрудничества и механизмов финансирования / </a:t>
                      </a:r>
                      <a:r>
                        <a:rPr lang="ru-RU" sz="12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софинансирования</a:t>
                      </a: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МСБ совместно с частными финансовыми институтами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</a:tr>
              <a:tr h="2036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Мультипликатор </a:t>
                      </a:r>
                      <a:r>
                        <a:rPr lang="ru-RU" sz="1200" dirty="0" err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софинансирования</a:t>
                      </a: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субъектов МСБ со стороны БВУ по кредитам, выданным по программе обусловленного размещения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1:1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1:2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 gridSpan="5"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Привлечение дополнительного фондирования на внутреннем и внешнем рынках для увеличения объемов финансирования МСБ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2000" marR="72000" marT="35991" marB="35991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2000" marR="72000" marT="35991" marB="35991" anchor="ctr"/>
                </a:tc>
              </a:tr>
              <a:tr h="21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Доля привлеченных средств на финансирование субъектов МСБ из внебюджетных источников, 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Стратегическое направление 2. Развитие компетенций субъектов МСБ</a:t>
                      </a:r>
                      <a:endParaRPr lang="ru-RU" sz="12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Развитие инфраструктуры консультационных услуг для предпринимателей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Количество клиентов ЦКП, 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33 280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  <a:latin typeface="Arial"/>
                          <a:ea typeface="Calibri"/>
                          <a:cs typeface="Times New Roman"/>
                        </a:rPr>
                        <a:t>106 860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188 370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Обучение предпринимателей и повышение компетенций</a:t>
                      </a:r>
                      <a:endParaRPr lang="ru-RU" sz="1200" i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20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Количество участников программ по обучению, 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22 500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24 000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25 500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21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Доля участников программ обучения, открывших бизнес, 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22</a:t>
                      </a: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Степень удовлетворенности предпринимателей проведенным обучением, %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менее 80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менее 80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не менее 85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Внедрение единой информационной площадки для МСБ и развитие дистанционного консалтинга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21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Количество клиентов Фонда, получивших дистанционные услуги, чел.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36 500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73 000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kk-KZ" sz="12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146 000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6756" y="0"/>
            <a:ext cx="8498185" cy="4175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kk-KZ" sz="1800" b="1" dirty="0">
                <a:solidFill>
                  <a:schemeClr val="bg1"/>
                </a:solidFill>
              </a:rPr>
              <a:t>Ожидаемые результаты </a:t>
            </a:r>
          </a:p>
        </p:txBody>
      </p:sp>
    </p:spTree>
    <p:extLst>
      <p:ext uri="{BB962C8B-B14F-4D97-AF65-F5344CB8AC3E}">
        <p14:creationId xmlns:p14="http://schemas.microsoft.com/office/powerpoint/2010/main" xmlns="" val="2746721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E0CD35-DAB8-43AC-BE29-35D1C698E5D3}" type="slidenum">
              <a:rPr lang="ru-RU"/>
              <a:pPr>
                <a:defRPr/>
              </a:pPr>
              <a:t>16</a:t>
            </a:fld>
            <a:endParaRPr lang="ru-RU" dirty="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080393" y="2133600"/>
            <a:ext cx="6875983" cy="1008063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altLang="ru-RU" sz="4000" b="1" dirty="0">
                <a:solidFill>
                  <a:srgbClr val="0A45A6"/>
                </a:solidFill>
              </a:rPr>
              <a:t>Благодарим за внимание!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700338" y="3644900"/>
            <a:ext cx="3987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b="1" dirty="0"/>
              <a:t>Головной офис</a:t>
            </a:r>
          </a:p>
          <a:p>
            <a:pPr algn="ctr"/>
            <a:r>
              <a:rPr lang="ru-RU" b="1" dirty="0"/>
              <a:t>050004, г. Алматы, ул. Гоголя, 111</a:t>
            </a:r>
          </a:p>
          <a:p>
            <a:pPr algn="ctr"/>
            <a:r>
              <a:rPr lang="ru-RU" b="1" dirty="0"/>
              <a:t>Тел.: </a:t>
            </a:r>
            <a:r>
              <a:rPr lang="ru-RU" b="1" dirty="0" smtClean="0">
                <a:solidFill>
                  <a:srgbClr val="0A45A6"/>
                </a:solidFill>
              </a:rPr>
              <a:t>+7 </a:t>
            </a:r>
            <a:r>
              <a:rPr lang="ru-RU" b="1" dirty="0">
                <a:solidFill>
                  <a:srgbClr val="0A45A6"/>
                </a:solidFill>
              </a:rPr>
              <a:t>(7</a:t>
            </a:r>
            <a:r>
              <a:rPr lang="en-US" b="1" dirty="0">
                <a:solidFill>
                  <a:srgbClr val="0A45A6"/>
                </a:solidFill>
              </a:rPr>
              <a:t>2</a:t>
            </a:r>
            <a:r>
              <a:rPr lang="ru-RU" b="1" dirty="0">
                <a:solidFill>
                  <a:srgbClr val="0A45A6"/>
                </a:solidFill>
              </a:rPr>
              <a:t>7) 244-55-66, 244-55-77</a:t>
            </a:r>
          </a:p>
          <a:p>
            <a:pPr algn="ctr"/>
            <a:r>
              <a:rPr lang="en-US" b="1" dirty="0"/>
              <a:t>Call</a:t>
            </a:r>
            <a:r>
              <a:rPr lang="ru-RU" b="1" dirty="0"/>
              <a:t>-центр: </a:t>
            </a:r>
            <a:r>
              <a:rPr lang="ru-RU" b="1" dirty="0">
                <a:solidFill>
                  <a:srgbClr val="0A45A6"/>
                </a:solidFill>
              </a:rPr>
              <a:t>1408</a:t>
            </a:r>
          </a:p>
          <a:p>
            <a:pPr algn="ctr"/>
            <a:r>
              <a:rPr lang="ru-RU" b="1" dirty="0"/>
              <a:t>Факс: </a:t>
            </a:r>
            <a:r>
              <a:rPr lang="ru-RU" b="1" dirty="0" smtClean="0">
                <a:solidFill>
                  <a:srgbClr val="0A45A6"/>
                </a:solidFill>
              </a:rPr>
              <a:t>+7 </a:t>
            </a:r>
            <a:r>
              <a:rPr lang="ru-RU" b="1" dirty="0">
                <a:solidFill>
                  <a:srgbClr val="0A45A6"/>
                </a:solidFill>
              </a:rPr>
              <a:t>(727) 278 07 76</a:t>
            </a:r>
          </a:p>
          <a:p>
            <a:pPr algn="ctr"/>
            <a:r>
              <a:rPr lang="en-US" b="1" dirty="0"/>
              <a:t>E</a:t>
            </a:r>
            <a:r>
              <a:rPr lang="ru-RU" b="1" dirty="0"/>
              <a:t>-</a:t>
            </a:r>
            <a:r>
              <a:rPr lang="en-US" b="1" dirty="0"/>
              <a:t>mail</a:t>
            </a:r>
            <a:r>
              <a:rPr lang="ru-RU" b="1" dirty="0"/>
              <a:t>: </a:t>
            </a:r>
            <a:r>
              <a:rPr lang="en-US" b="1" dirty="0">
                <a:solidFill>
                  <a:srgbClr val="0A45A6"/>
                </a:solidFill>
                <a:hlinkClick r:id="rId3"/>
              </a:rPr>
              <a:t>info</a:t>
            </a:r>
            <a:r>
              <a:rPr lang="ru-RU" b="1" dirty="0">
                <a:solidFill>
                  <a:srgbClr val="0A45A6"/>
                </a:solidFill>
                <a:hlinkClick r:id="rId3"/>
              </a:rPr>
              <a:t>@</a:t>
            </a:r>
            <a:r>
              <a:rPr lang="en-US" b="1" dirty="0">
                <a:solidFill>
                  <a:srgbClr val="0A45A6"/>
                </a:solidFill>
                <a:hlinkClick r:id="rId3"/>
              </a:rPr>
              <a:t>fund</a:t>
            </a:r>
            <a:r>
              <a:rPr lang="ru-RU" b="1" dirty="0">
                <a:solidFill>
                  <a:srgbClr val="0A45A6"/>
                </a:solidFill>
                <a:hlinkClick r:id="rId3"/>
              </a:rPr>
              <a:t>.</a:t>
            </a:r>
            <a:r>
              <a:rPr lang="en-US" b="1" dirty="0" err="1">
                <a:solidFill>
                  <a:srgbClr val="0A45A6"/>
                </a:solidFill>
                <a:hlinkClick r:id="rId3"/>
              </a:rPr>
              <a:t>kz</a:t>
            </a:r>
            <a:endParaRPr lang="ru-RU" b="1" dirty="0">
              <a:solidFill>
                <a:srgbClr val="0A45A6"/>
              </a:solidFill>
            </a:endParaRPr>
          </a:p>
          <a:p>
            <a:pPr algn="ctr"/>
            <a:r>
              <a:rPr lang="en-US" b="1" dirty="0">
                <a:solidFill>
                  <a:srgbClr val="0A45A6"/>
                </a:solidFill>
                <a:hlinkClick r:id="rId4"/>
              </a:rPr>
              <a:t>www</a:t>
            </a:r>
            <a:r>
              <a:rPr lang="ru-RU" b="1" dirty="0">
                <a:solidFill>
                  <a:srgbClr val="0A45A6"/>
                </a:solidFill>
                <a:hlinkClick r:id="rId4"/>
              </a:rPr>
              <a:t>.</a:t>
            </a:r>
            <a:r>
              <a:rPr lang="en-US" b="1" dirty="0" err="1">
                <a:solidFill>
                  <a:srgbClr val="0A45A6"/>
                </a:solidFill>
                <a:hlinkClick r:id="rId4"/>
              </a:rPr>
              <a:t>damu</a:t>
            </a:r>
            <a:r>
              <a:rPr lang="ru-RU" b="1" dirty="0">
                <a:solidFill>
                  <a:srgbClr val="0A45A6"/>
                </a:solidFill>
                <a:hlinkClick r:id="rId4"/>
              </a:rPr>
              <a:t>.</a:t>
            </a:r>
            <a:r>
              <a:rPr lang="en-US" b="1" dirty="0" err="1">
                <a:solidFill>
                  <a:srgbClr val="0A45A6"/>
                </a:solidFill>
                <a:hlinkClick r:id="rId4"/>
              </a:rPr>
              <a:t>kz</a:t>
            </a:r>
            <a:endParaRPr lang="ru-RU" b="1" dirty="0">
              <a:solidFill>
                <a:srgbClr val="0A45A6"/>
              </a:solidFill>
            </a:endParaRPr>
          </a:p>
          <a:p>
            <a:pPr algn="ctr"/>
            <a:r>
              <a:rPr lang="en-US" b="1" dirty="0">
                <a:solidFill>
                  <a:srgbClr val="0A45A6"/>
                </a:solidFill>
                <a:hlinkClick r:id="rId5"/>
              </a:rPr>
              <a:t>www</a:t>
            </a:r>
            <a:r>
              <a:rPr lang="ru-RU" b="1" dirty="0" smtClean="0">
                <a:solidFill>
                  <a:srgbClr val="0A45A6"/>
                </a:solidFill>
                <a:hlinkClick r:id="rId5"/>
              </a:rPr>
              <a:t>.</a:t>
            </a:r>
            <a:r>
              <a:rPr lang="en-US" b="1" dirty="0" smtClean="0">
                <a:solidFill>
                  <a:srgbClr val="0A45A6"/>
                </a:solidFill>
                <a:hlinkClick r:id="rId5"/>
              </a:rPr>
              <a:t>business.gov</a:t>
            </a:r>
            <a:r>
              <a:rPr lang="ru-RU" b="1" dirty="0" smtClean="0">
                <a:solidFill>
                  <a:srgbClr val="0A45A6"/>
                </a:solidFill>
                <a:hlinkClick r:id="rId5"/>
              </a:rPr>
              <a:t>.</a:t>
            </a:r>
            <a:r>
              <a:rPr lang="en-US" b="1" dirty="0" err="1">
                <a:solidFill>
                  <a:srgbClr val="0A45A6"/>
                </a:solidFill>
                <a:hlinkClick r:id="rId5"/>
              </a:rPr>
              <a:t>kz</a:t>
            </a:r>
            <a:endParaRPr lang="en-US" b="1" dirty="0">
              <a:solidFill>
                <a:srgbClr val="0A45A6"/>
              </a:solidFill>
            </a:endParaRPr>
          </a:p>
          <a:p>
            <a:pPr algn="ctr"/>
            <a:r>
              <a:rPr lang="en-US" b="1" dirty="0">
                <a:solidFill>
                  <a:srgbClr val="0A45A6"/>
                </a:solidFill>
                <a:hlinkClick r:id="rId6"/>
              </a:rPr>
              <a:t>www</a:t>
            </a:r>
            <a:r>
              <a:rPr lang="ru-RU" b="1" dirty="0">
                <a:solidFill>
                  <a:srgbClr val="0A45A6"/>
                </a:solidFill>
                <a:hlinkClick r:id="rId6"/>
              </a:rPr>
              <a:t>.</a:t>
            </a:r>
            <a:r>
              <a:rPr lang="en-US" b="1" dirty="0" err="1">
                <a:solidFill>
                  <a:srgbClr val="0A45A6"/>
                </a:solidFill>
                <a:hlinkClick r:id="rId6"/>
              </a:rPr>
              <a:t>damu-komek</a:t>
            </a:r>
            <a:r>
              <a:rPr lang="ru-RU" b="1" dirty="0">
                <a:solidFill>
                  <a:srgbClr val="0A45A6"/>
                </a:solidFill>
                <a:hlinkClick r:id="rId6"/>
              </a:rPr>
              <a:t>.</a:t>
            </a:r>
            <a:r>
              <a:rPr lang="en-US" b="1" dirty="0" err="1">
                <a:solidFill>
                  <a:srgbClr val="0A45A6"/>
                </a:solidFill>
                <a:hlinkClick r:id="rId6"/>
              </a:rPr>
              <a:t>kz</a:t>
            </a:r>
            <a:endParaRPr lang="ru-RU" b="1" dirty="0">
              <a:solidFill>
                <a:srgbClr val="0A45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1845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A8592CB7-7D50-44A0-AF7C-743B9CC96EBB}" type="slidenum">
              <a:rPr lang="ru-RU" smtClean="0"/>
              <a:pPr algn="r">
                <a:defRPr/>
              </a:pPr>
              <a:t>2</a:t>
            </a:fld>
            <a:endParaRPr lang="ru-RU" dirty="0"/>
          </a:p>
        </p:txBody>
      </p:sp>
      <p:sp>
        <p:nvSpPr>
          <p:cNvPr id="7" name="Скругленный прямоугольник 14"/>
          <p:cNvSpPr>
            <a:spLocks noChangeArrowheads="1"/>
          </p:cNvSpPr>
          <p:nvPr/>
        </p:nvSpPr>
        <p:spPr bwMode="auto">
          <a:xfrm>
            <a:off x="5003800" y="996854"/>
            <a:ext cx="3744913" cy="2072105"/>
          </a:xfrm>
          <a:prstGeom prst="roundRect">
            <a:avLst>
              <a:gd name="adj" fmla="val 6611"/>
            </a:avLst>
          </a:prstGeom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marL="252412" lvl="1" indent="-171450"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  <a:defRPr/>
            </a:pPr>
            <a:r>
              <a:rPr lang="ru-RU" sz="1200" dirty="0" smtClean="0"/>
              <a:t>С </a:t>
            </a:r>
            <a:r>
              <a:rPr lang="ru-RU" sz="1200" dirty="0"/>
              <a:t>2005 по 2013 годы количество зарегистрированных субъектов МСБ увеличилось в два раза и </a:t>
            </a:r>
            <a:r>
              <a:rPr lang="ru-RU" sz="1200" dirty="0" smtClean="0"/>
              <a:t>составило 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ru-RU" sz="1200" dirty="0" smtClean="0"/>
              <a:t>более </a:t>
            </a:r>
            <a:r>
              <a:rPr lang="ru-RU" sz="1200" dirty="0"/>
              <a:t>1,5 млн. ед. </a:t>
            </a:r>
            <a:endParaRPr lang="ru-RU" sz="1200" dirty="0" smtClean="0"/>
          </a:p>
          <a:p>
            <a:pPr marL="252412" lvl="1" indent="-171450"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  <a:defRPr/>
            </a:pPr>
            <a:r>
              <a:rPr lang="ru-RU" sz="1200" dirty="0" smtClean="0"/>
              <a:t>Численность </a:t>
            </a:r>
            <a:r>
              <a:rPr lang="ru-RU" sz="1200" dirty="0"/>
              <a:t>населения, занятого в секторе МСБ, увеличилось в 1,4 раза и составило в 2013г.  свыше 2,6 млн. </a:t>
            </a:r>
            <a:r>
              <a:rPr lang="ru-RU" sz="1200" dirty="0" smtClean="0"/>
              <a:t>человек</a:t>
            </a:r>
          </a:p>
          <a:p>
            <a:pPr marL="252412" lvl="1" indent="-171450"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  <a:defRPr/>
            </a:pPr>
            <a:r>
              <a:rPr lang="ru-RU" sz="1200" dirty="0" smtClean="0"/>
              <a:t>Выпуск </a:t>
            </a:r>
            <a:r>
              <a:rPr lang="ru-RU" sz="1200" dirty="0"/>
              <a:t>продукции МСБ вырос </a:t>
            </a:r>
            <a:r>
              <a:rPr lang="ru-RU" sz="1200" dirty="0" smtClean="0"/>
              <a:t>за рассматриваемый период в </a:t>
            </a:r>
            <a:r>
              <a:rPr lang="ru-RU" sz="1200" dirty="0"/>
              <a:t>5,8 раза и составил 9 020 млрд. тенге в </a:t>
            </a:r>
            <a:r>
              <a:rPr lang="ru-RU" sz="1200" dirty="0" smtClean="0"/>
              <a:t>год</a:t>
            </a:r>
          </a:p>
        </p:txBody>
      </p:sp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551351" y="528638"/>
            <a:ext cx="39165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kk-KZ" sz="1400" b="1" dirty="0"/>
              <a:t>Показатели деятельности субъектов МСП Казахстана за 2005-2013 гг.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43934"/>
            <a:ext cx="33602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kk-KZ" b="1" dirty="0">
                <a:solidFill>
                  <a:schemeClr val="bg1"/>
                </a:solidFill>
              </a:rPr>
              <a:t>Анализ </a:t>
            </a:r>
            <a:r>
              <a:rPr lang="ru-RU" altLang="kk-KZ" b="1" dirty="0" smtClean="0">
                <a:solidFill>
                  <a:schemeClr val="bg1"/>
                </a:solidFill>
              </a:rPr>
              <a:t>внешней среды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Диаграмма 3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575" t="-3571" r="-1398" b="-3571"/>
          <a:stretch>
            <a:fillRect/>
          </a:stretch>
        </p:blipFill>
        <p:spPr bwMode="auto">
          <a:xfrm>
            <a:off x="551351" y="1013063"/>
            <a:ext cx="3937786" cy="224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4297" y="3223430"/>
            <a:ext cx="3873604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Источник: Агентство РК по статистике (</a:t>
            </a:r>
            <a:r>
              <a:rPr kumimoji="0" lang="ru-R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  <a:hlinkClick r:id="rId3"/>
              </a:rPr>
              <a:t>www.stat.gov.kz</a:t>
            </a:r>
            <a:r>
              <a:rPr kumimoji="0" lang="ru-RU" sz="7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)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Диаграмма 14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053" t="-3375" r="-1212" b="-2847"/>
          <a:stretch>
            <a:fillRect/>
          </a:stretch>
        </p:blipFill>
        <p:spPr bwMode="auto">
          <a:xfrm>
            <a:off x="354737" y="3826133"/>
            <a:ext cx="4309778" cy="2708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179513" y="3353300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Динамика кредитования экономики </a:t>
            </a:r>
            <a:endParaRPr lang="ru-RU" sz="1400" dirty="0"/>
          </a:p>
          <a:p>
            <a:pPr algn="ctr"/>
            <a:r>
              <a:rPr lang="ru-RU" sz="1400" b="1" dirty="0"/>
              <a:t>и малого предпринимательства банками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971600" y="652592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800" i="1" dirty="0"/>
              <a:t>Источник: Национальный Банк РК (</a:t>
            </a:r>
            <a:r>
              <a:rPr lang="ru-RU" sz="800" i="1" u="sng" dirty="0" err="1">
                <a:hlinkClick r:id="rId5"/>
              </a:rPr>
              <a:t>www</a:t>
            </a:r>
            <a:r>
              <a:rPr lang="ru-RU" sz="800" i="1" u="sng" dirty="0">
                <a:hlinkClick r:id="rId5"/>
              </a:rPr>
              <a:t>.</a:t>
            </a:r>
            <a:r>
              <a:rPr lang="en-US" sz="800" i="1" u="sng" dirty="0" err="1">
                <a:hlinkClick r:id="rId5"/>
              </a:rPr>
              <a:t>nationalbank</a:t>
            </a:r>
            <a:r>
              <a:rPr lang="ru-RU" sz="800" i="1" u="sng" dirty="0">
                <a:hlinkClick r:id="rId5"/>
              </a:rPr>
              <a:t>.</a:t>
            </a:r>
            <a:r>
              <a:rPr lang="ru-RU" sz="800" i="1" u="sng" dirty="0" err="1">
                <a:hlinkClick r:id="rId5"/>
              </a:rPr>
              <a:t>kz</a:t>
            </a:r>
            <a:r>
              <a:rPr lang="ru-RU" sz="800" i="1" dirty="0"/>
              <a:t>)</a:t>
            </a:r>
            <a:endParaRPr lang="ru-RU" sz="800" dirty="0"/>
          </a:p>
        </p:txBody>
      </p:sp>
      <p:sp>
        <p:nvSpPr>
          <p:cNvPr id="15" name="Скругленный прямоугольник 14"/>
          <p:cNvSpPr>
            <a:spLocks noChangeArrowheads="1"/>
          </p:cNvSpPr>
          <p:nvPr/>
        </p:nvSpPr>
        <p:spPr bwMode="auto">
          <a:xfrm>
            <a:off x="5003800" y="3717031"/>
            <a:ext cx="3888680" cy="2592289"/>
          </a:xfrm>
          <a:prstGeom prst="roundRect">
            <a:avLst>
              <a:gd name="adj" fmla="val 6611"/>
            </a:avLst>
          </a:prstGeom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marL="252412" lvl="1" indent="-171450"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  <a:defRPr/>
            </a:pPr>
            <a:r>
              <a:rPr lang="ru-RU" sz="1200" dirty="0" smtClean="0"/>
              <a:t>Наблюдается восстановление </a:t>
            </a:r>
            <a:r>
              <a:rPr lang="ru-RU" sz="1200" dirty="0"/>
              <a:t>роста выдаваемых кредитов МСБ в 2011-2012 </a:t>
            </a:r>
            <a:r>
              <a:rPr lang="ru-RU" sz="1200" dirty="0" smtClean="0"/>
              <a:t>годах</a:t>
            </a:r>
          </a:p>
          <a:p>
            <a:pPr marL="252412" lvl="1" indent="-171450"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  <a:defRPr/>
            </a:pPr>
            <a:r>
              <a:rPr lang="ru-RU" sz="1200" dirty="0" smtClean="0"/>
              <a:t>Доля выдаваемых кредитов МСБ в </a:t>
            </a:r>
            <a:r>
              <a:rPr lang="ru-RU" sz="1200" dirty="0"/>
              <a:t>портфеле БВУ ежегодно </a:t>
            </a:r>
            <a:r>
              <a:rPr lang="ru-RU" sz="1200" dirty="0" smtClean="0"/>
              <a:t>снижается</a:t>
            </a:r>
          </a:p>
          <a:p>
            <a:pPr marL="252412" lvl="1" indent="-171450"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  <a:defRPr/>
            </a:pPr>
            <a:r>
              <a:rPr lang="ru-RU" sz="1200" dirty="0" smtClean="0"/>
              <a:t>Сектор </a:t>
            </a:r>
            <a:r>
              <a:rPr lang="ru-RU" sz="1200" dirty="0"/>
              <a:t>МСБ в большей степени финансируется из собственных накоплений предпринимателей и только на четверть за счет банковского </a:t>
            </a:r>
            <a:r>
              <a:rPr lang="ru-RU" sz="1200" dirty="0" smtClean="0"/>
              <a:t>кредитования</a:t>
            </a:r>
          </a:p>
          <a:p>
            <a:pPr marL="252412" lvl="1" indent="-171450"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  <a:defRPr/>
            </a:pPr>
            <a:r>
              <a:rPr lang="ru-RU" sz="1200" dirty="0" smtClean="0"/>
              <a:t>Недостаточное удовлетворение </a:t>
            </a:r>
            <a:r>
              <a:rPr lang="ru-RU" sz="1200" dirty="0"/>
              <a:t>потребности предпринимателей в финансовых </a:t>
            </a:r>
            <a:r>
              <a:rPr lang="ru-RU" sz="1200" dirty="0" smtClean="0"/>
              <a:t>средствах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424270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A8592CB7-7D50-44A0-AF7C-743B9CC96EBB}" type="slidenum">
              <a:rPr lang="ru-RU" smtClean="0"/>
              <a:pPr algn="r">
                <a:defRPr/>
              </a:pPr>
              <a:t>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31093675"/>
              </p:ext>
            </p:extLst>
          </p:nvPr>
        </p:nvGraphicFramePr>
        <p:xfrm>
          <a:off x="179512" y="548680"/>
          <a:ext cx="8856983" cy="5976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5697"/>
                <a:gridCol w="4293386"/>
                <a:gridCol w="3677900"/>
              </a:tblGrid>
              <a:tr h="18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PEST-факторы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Открывают возможности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Представляют угрозу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 anchor="ctr"/>
                </a:tc>
              </a:tr>
              <a:tr h="25134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P – Политические и правовые факторы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Целенаправленная политика Правительства по развитию частного предпринимательства и повышению его роли в </a:t>
                      </a:r>
                      <a:r>
                        <a:rPr lang="ru-RU" sz="1100" kern="1200" dirty="0" smtClean="0">
                          <a:effectLst/>
                        </a:rPr>
                        <a:t>экономике. 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Работа в составе АО «НУХ «</a:t>
                      </a:r>
                      <a:r>
                        <a:rPr lang="ru-RU" sz="1100" kern="1200" dirty="0" err="1">
                          <a:effectLst/>
                        </a:rPr>
                        <a:t>Байтерек</a:t>
                      </a:r>
                      <a:r>
                        <a:rPr lang="ru-RU" sz="1100" kern="1200" dirty="0">
                          <a:effectLst/>
                        </a:rPr>
                        <a:t>».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Взаимодействие с институтами развития </a:t>
                      </a:r>
                      <a:r>
                        <a:rPr lang="ru-RU" sz="1100" kern="1200" dirty="0" smtClean="0">
                          <a:effectLst/>
                        </a:rPr>
                        <a:t>Холдинга.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Взаимодействие с </a:t>
                      </a:r>
                      <a:r>
                        <a:rPr lang="ru-RU" sz="1100" kern="1200" dirty="0" smtClean="0">
                          <a:effectLst/>
                        </a:rPr>
                        <a:t>КРП МРР </a:t>
                      </a:r>
                      <a:r>
                        <a:rPr lang="ru-RU" sz="1100" kern="1200" dirty="0">
                          <a:effectLst/>
                        </a:rPr>
                        <a:t>РК 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Изменение </a:t>
                      </a:r>
                      <a:r>
                        <a:rPr lang="ru-RU" sz="1100" kern="1200" dirty="0" smtClean="0">
                          <a:effectLst/>
                        </a:rPr>
                        <a:t>законодательства в </a:t>
                      </a:r>
                      <a:r>
                        <a:rPr lang="ru-RU" sz="1100" kern="1200" dirty="0">
                          <a:effectLst/>
                        </a:rPr>
                        <a:t>сфере поддержки </a:t>
                      </a:r>
                      <a:r>
                        <a:rPr lang="ru-RU" sz="1100" kern="1200" dirty="0" smtClean="0">
                          <a:effectLst/>
                        </a:rPr>
                        <a:t>предпринимательства.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Ужесточение </a:t>
                      </a:r>
                      <a:r>
                        <a:rPr lang="ru-RU" sz="1100" kern="1200" dirty="0" smtClean="0">
                          <a:effectLst/>
                        </a:rPr>
                        <a:t>банковского законодательства.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/>
                </a:tc>
              </a:tr>
              <a:tr h="163307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E –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Экономические факторы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Продолжение экономического роста и диверсификация экономики </a:t>
                      </a:r>
                      <a:r>
                        <a:rPr lang="ru-RU" sz="1100" kern="1200" dirty="0" smtClean="0">
                          <a:effectLst/>
                        </a:rPr>
                        <a:t>страны.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Появление новых инструментов </a:t>
                      </a:r>
                      <a:r>
                        <a:rPr lang="ru-RU" sz="1100" kern="1200" dirty="0" smtClean="0">
                          <a:effectLst/>
                        </a:rPr>
                        <a:t>поддержки МСБ</a:t>
                      </a:r>
                      <a:r>
                        <a:rPr lang="ru-RU" sz="1100" kern="1200" dirty="0">
                          <a:effectLst/>
                        </a:rPr>
                        <a:t>. 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Восстановление «длинной» ликвидности БВУ и их способности кредитовать СЧП за счет собственных средств.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Возможности Казахстана по привлечению фондирования от международных институтов развития (АБР, ЕБРР и т.д</a:t>
                      </a:r>
                      <a:r>
                        <a:rPr lang="ru-RU" sz="1100" kern="1200" dirty="0" smtClean="0">
                          <a:effectLst/>
                        </a:rPr>
                        <a:t>.). 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Функционирование Таможенного союза и Единого экономического пространства с </a:t>
                      </a:r>
                      <a:r>
                        <a:rPr lang="ru-RU" sz="1100" kern="1200" dirty="0" smtClean="0">
                          <a:effectLst/>
                        </a:rPr>
                        <a:t>РФ и РБ.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Снижение кредитных рейтингов </a:t>
                      </a:r>
                      <a:r>
                        <a:rPr lang="ru-RU" sz="1100" kern="1200" dirty="0" smtClean="0">
                          <a:effectLst/>
                        </a:rPr>
                        <a:t>БВУ-партнеров.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Низкие темпы развития МСП в промышленном секторе и инновационной </a:t>
                      </a:r>
                      <a:r>
                        <a:rPr lang="ru-RU" sz="1100" kern="1200" dirty="0" smtClean="0">
                          <a:effectLst/>
                        </a:rPr>
                        <a:t>сфере.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Отсутствие механизмов, условий и мотивации для трансформации малых предприятий в средние.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Сокращение внутреннего спроса на отечественные </a:t>
                      </a:r>
                      <a:r>
                        <a:rPr lang="ru-RU" sz="1100" kern="1200" dirty="0" smtClean="0">
                          <a:effectLst/>
                        </a:rPr>
                        <a:t>товары.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Ограниченность внутреннего рынка и отдаленность от мировых рынков сбыта.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Возможность повторения глобального экономического кризиса.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/>
                </a:tc>
              </a:tr>
              <a:tr h="880433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S –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Социальные факторы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Вовлечение широких слоев населения в предпринимательскую деятельность.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Рост доходов населения, занятого в частном предпринимательстве.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Решение проблем занятости </a:t>
                      </a:r>
                      <a:r>
                        <a:rPr lang="ru-RU" sz="1100" kern="1200" dirty="0" smtClean="0">
                          <a:effectLst/>
                        </a:rPr>
                        <a:t>населения.</a:t>
                      </a:r>
                      <a:r>
                        <a:rPr lang="ru-RU" sz="1100" dirty="0" smtClean="0">
                          <a:effectLst/>
                        </a:rPr>
                        <a:t> </a:t>
                      </a: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 smtClean="0">
                          <a:effectLst/>
                        </a:rPr>
                        <a:t>Низкий </a:t>
                      </a:r>
                      <a:r>
                        <a:rPr lang="ru-RU" sz="1100" kern="1200" dirty="0">
                          <a:effectLst/>
                        </a:rPr>
                        <a:t>уровень доходов и кредитоспособности предпринимателей на районном уровне.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Низкий уровень квалификации предпринимателей.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Низкая заинтересованность молодежи в ведении предпринимательской деятельности.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/>
                </a:tc>
              </a:tr>
              <a:tr h="90351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 – Технологические и технические факторы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 vert="vert27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Внедрение программ информатизации и развития предпринимательства на основе </a:t>
                      </a:r>
                      <a:r>
                        <a:rPr lang="ru-RU" sz="1100" kern="1200" dirty="0" smtClean="0">
                          <a:effectLst/>
                        </a:rPr>
                        <a:t>современных ИТ, </a:t>
                      </a:r>
                      <a:r>
                        <a:rPr lang="ru-RU" sz="1100" kern="1200" dirty="0">
                          <a:effectLst/>
                        </a:rPr>
                        <a:t>системы электронной коммерции. </a:t>
                      </a:r>
                      <a:endParaRPr lang="ru-RU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91465" algn="l"/>
                        </a:tabLst>
                      </a:pPr>
                      <a:r>
                        <a:rPr lang="ru-RU" sz="1100" kern="1200" dirty="0">
                          <a:effectLst/>
                        </a:rPr>
                        <a:t>Появление современных технологий производства и высокоэффективного оборудования для предпринимателей.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111" marR="811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180975" algn="l"/>
                          <a:tab pos="291465" algn="l"/>
                        </a:tabLst>
                      </a:pPr>
                      <a:r>
                        <a:rPr lang="ru-RU" sz="1100" kern="1200" dirty="0" err="1">
                          <a:effectLst/>
                        </a:rPr>
                        <a:t>Невостребованность</a:t>
                      </a:r>
                      <a:r>
                        <a:rPr lang="ru-RU" sz="1100" kern="1200" dirty="0">
                          <a:effectLst/>
                        </a:rPr>
                        <a:t> современных информационных технологий среди целевой аудитории</a:t>
                      </a:r>
                      <a:r>
                        <a:rPr lang="ru-RU" sz="1100" kern="12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</a:endParaRPr>
                    </a:p>
                  </a:txBody>
                  <a:tcPr marL="8111" marR="8111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43934"/>
            <a:ext cx="2106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k-KZ" b="1" dirty="0">
                <a:solidFill>
                  <a:schemeClr val="bg1"/>
                </a:solidFill>
              </a:rPr>
              <a:t>PEST-</a:t>
            </a:r>
            <a:r>
              <a:rPr lang="ru-RU" altLang="kk-KZ" b="1" dirty="0">
                <a:solidFill>
                  <a:schemeClr val="bg1"/>
                </a:solidFill>
              </a:rPr>
              <a:t>анализ</a:t>
            </a:r>
          </a:p>
        </p:txBody>
      </p:sp>
    </p:spTree>
    <p:extLst>
      <p:ext uri="{BB962C8B-B14F-4D97-AF65-F5344CB8AC3E}">
        <p14:creationId xmlns:p14="http://schemas.microsoft.com/office/powerpoint/2010/main" xmlns="" val="14057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52A2D1FD-014D-4495-87CC-84B9DE376BDE}" type="slidenum">
              <a:rPr lang="ru-RU" smtClean="0"/>
              <a:pPr algn="r">
                <a:defRPr/>
              </a:pPr>
              <a:t>4</a:t>
            </a:fld>
            <a:endParaRPr lang="ru-RU" dirty="0"/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395288" y="836712"/>
            <a:ext cx="83534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/>
              <a:t>Результаты программ обусловленного размещения средств в БВУ и </a:t>
            </a:r>
            <a:r>
              <a:rPr lang="ru-RU" altLang="ru-RU" sz="1400" b="1" dirty="0" smtClean="0"/>
              <a:t>ЛК</a:t>
            </a:r>
            <a:endParaRPr lang="ru-RU" altLang="ru-RU" sz="1400" b="1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43934"/>
            <a:ext cx="36932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kk-KZ" b="1" dirty="0">
                <a:solidFill>
                  <a:schemeClr val="bg1"/>
                </a:solidFill>
              </a:rPr>
              <a:t>Анализ внутренней среды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6156176" y="621015"/>
            <a:ext cx="2322487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50" i="1" dirty="0"/>
              <a:t>п</a:t>
            </a:r>
            <a:r>
              <a:rPr lang="ru-RU" altLang="ru-RU" sz="1050" i="1" dirty="0" smtClean="0"/>
              <a:t>о состоянию на 01.05.2014г</a:t>
            </a:r>
            <a:r>
              <a:rPr lang="ru-RU" altLang="ru-RU" sz="1050" i="1" dirty="0"/>
              <a:t>.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604652" y="2536030"/>
            <a:ext cx="78991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Результаты  </a:t>
            </a:r>
            <a:r>
              <a:rPr lang="ru-RU" sz="1400" b="1" dirty="0"/>
              <a:t>программы «ДКБ 2020</a:t>
            </a:r>
            <a:r>
              <a:rPr lang="ru-RU" sz="1400" b="1" dirty="0" smtClean="0"/>
              <a:t>»: 1-3 направления </a:t>
            </a:r>
            <a:endParaRPr lang="ru-RU" altLang="kk-KZ" sz="1400" b="1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24181042"/>
              </p:ext>
            </p:extLst>
          </p:nvPr>
        </p:nvGraphicFramePr>
        <p:xfrm>
          <a:off x="607612" y="2884570"/>
          <a:ext cx="7920880" cy="1051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280"/>
                <a:gridCol w="1512168"/>
                <a:gridCol w="1933001"/>
                <a:gridCol w="1955431"/>
              </a:tblGrid>
              <a:tr h="2978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договоров, ед.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кредитов, </a:t>
                      </a:r>
                      <a:r>
                        <a:rPr lang="ru-RU" sz="1200" dirty="0" smtClean="0">
                          <a:effectLst/>
                        </a:rPr>
                        <a:t/>
                      </a:r>
                      <a:br>
                        <a:rPr lang="ru-RU" sz="1200" dirty="0" smtClean="0">
                          <a:effectLst/>
                        </a:rPr>
                      </a:br>
                      <a:r>
                        <a:rPr lang="ru-RU" sz="1200" dirty="0" smtClean="0">
                          <a:effectLst/>
                        </a:rPr>
                        <a:t>млрд</a:t>
                      </a:r>
                      <a:r>
                        <a:rPr lang="ru-RU" sz="1200" dirty="0">
                          <a:effectLst/>
                        </a:rPr>
                        <a:t>. тенге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Сумма субсидий / гарантий, млрд. тенге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Субсидирование ставки вознаграждения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3 628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883,2</a:t>
                      </a:r>
                      <a:endParaRPr lang="ru-RU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63,9</a:t>
                      </a:r>
                      <a:endParaRPr lang="ru-RU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Гарантирование кредитов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311</a:t>
                      </a:r>
                      <a:endParaRPr lang="ru-RU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kern="1200">
                          <a:effectLst/>
                        </a:rPr>
                        <a:t>24,1</a:t>
                      </a:r>
                      <a:endParaRPr lang="ru-RU" sz="12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t"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effectLst/>
                        </a:rPr>
                        <a:t>10,1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4" name="TextBox 8"/>
          <p:cNvSpPr txBox="1">
            <a:spLocks noChangeArrowheads="1"/>
          </p:cNvSpPr>
          <p:nvPr/>
        </p:nvSpPr>
        <p:spPr bwMode="auto">
          <a:xfrm>
            <a:off x="629311" y="3958444"/>
            <a:ext cx="78991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Результаты 4-го направления </a:t>
            </a:r>
            <a:r>
              <a:rPr lang="ru-RU" sz="1400" b="1" dirty="0"/>
              <a:t>программы «ДКБ 2020</a:t>
            </a:r>
            <a:r>
              <a:rPr lang="ru-RU" sz="1400" b="1" dirty="0" smtClean="0"/>
              <a:t>»</a:t>
            </a:r>
            <a:endParaRPr lang="ru-RU" sz="1400" b="1" dirty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32907376"/>
              </p:ext>
            </p:extLst>
          </p:nvPr>
        </p:nvGraphicFramePr>
        <p:xfrm>
          <a:off x="592843" y="4273100"/>
          <a:ext cx="7920880" cy="91896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5267623"/>
                <a:gridCol w="2653257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Проект «Бизнес-Советник»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54 063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8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Проект «Обучение топ-менеджмента МСБ»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840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0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Проект «Деловые связи»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1 667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Проект «Сервисная поддержка бизнеса»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32 402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611560" y="5219076"/>
            <a:ext cx="792087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400" b="1" dirty="0" smtClean="0"/>
              <a:t>Результаты </a:t>
            </a:r>
            <a:r>
              <a:rPr lang="ru-RU" sz="1400" b="1" dirty="0"/>
              <a:t>работы </a:t>
            </a:r>
            <a:r>
              <a:rPr lang="ru-RU" sz="1400" b="1" dirty="0" smtClean="0"/>
              <a:t>Центров </a:t>
            </a:r>
            <a:r>
              <a:rPr lang="ru-RU" sz="1400" b="1" dirty="0"/>
              <a:t>компетенции </a:t>
            </a:r>
            <a:r>
              <a:rPr lang="ru-RU" sz="1400" b="1" dirty="0" smtClean="0"/>
              <a:t>предпринимателей</a:t>
            </a:r>
            <a:endParaRPr lang="ru-RU" sz="1400" b="1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6847866"/>
              </p:ext>
            </p:extLst>
          </p:nvPr>
        </p:nvGraphicFramePr>
        <p:xfrm>
          <a:off x="556839" y="5561350"/>
          <a:ext cx="7992888" cy="1052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55993"/>
                <a:gridCol w="1564374"/>
                <a:gridCol w="1872521"/>
              </a:tblGrid>
              <a:tr h="125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клиентов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Кол-во консультаций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50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Центры обслуживания предпринимателей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24 276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46 734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87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Центры  поддержки предпринимательства в моногородах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17 218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27 514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1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Мобильные Центры  поддержки предпринимательства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7 765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10 510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4341754"/>
              </p:ext>
            </p:extLst>
          </p:nvPr>
        </p:nvGraphicFramePr>
        <p:xfrm>
          <a:off x="611559" y="1203128"/>
          <a:ext cx="7892273" cy="1261872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2597693"/>
                <a:gridCol w="1564123"/>
                <a:gridCol w="2085499"/>
                <a:gridCol w="1644958"/>
              </a:tblGrid>
              <a:tr h="158750"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+mn-lt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Кол-во заемщиков, ед.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+mn-lt"/>
                        </a:rPr>
                        <a:t>Сумма финансирования, </a:t>
                      </a:r>
                      <a:r>
                        <a:rPr lang="ru-RU" sz="1200" dirty="0" smtClean="0">
                          <a:effectLst/>
                          <a:latin typeface="+mn-lt"/>
                        </a:rPr>
                        <a:t>млн. </a:t>
                      </a:r>
                      <a:r>
                        <a:rPr lang="ru-RU" sz="1200" dirty="0">
                          <a:effectLst/>
                          <a:latin typeface="+mn-lt"/>
                        </a:rPr>
                        <a:t>тенге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Создано рабочих мест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Кредитование через БВУ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218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708 046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29 190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Лизинговое финансирование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6 417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2 237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Микрокредитование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2 638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72 551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58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+mn-lt"/>
                        </a:rPr>
                        <a:t>ИТОГО</a:t>
                      </a:r>
                      <a:endParaRPr lang="ru-RU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15 079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787 014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</a:rPr>
                        <a:t>31 872</a:t>
                      </a:r>
                      <a:endParaRPr lang="ru-RU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/>
                </a:tc>
              </a:tr>
            </a:tbl>
          </a:graphicData>
        </a:graphic>
      </p:graphicFrame>
      <p:sp>
        <p:nvSpPr>
          <p:cNvPr id="19" name="TextBox 8"/>
          <p:cNvSpPr txBox="1">
            <a:spLocks noChangeArrowheads="1"/>
          </p:cNvSpPr>
          <p:nvPr/>
        </p:nvSpPr>
        <p:spPr bwMode="auto">
          <a:xfrm>
            <a:off x="125237" y="413266"/>
            <a:ext cx="83534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/>
              <a:t>Результаты </a:t>
            </a:r>
            <a:r>
              <a:rPr lang="ru-RU" altLang="ru-RU" sz="1600" b="1" dirty="0" smtClean="0"/>
              <a:t>по основным направлениям деятельности</a:t>
            </a:r>
            <a:endParaRPr lang="ru-RU" alt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384806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597F8-3B37-4532-AB79-C9E0502FA00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23850" y="413266"/>
            <a:ext cx="7023100" cy="35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kk-KZ" sz="2000" b="1" kern="0" dirty="0" smtClean="0">
                <a:latin typeface="+mj-lt"/>
                <a:cs typeface="+mn-cs"/>
              </a:rPr>
              <a:t>Финансовое </a:t>
            </a:r>
            <a:r>
              <a:rPr lang="kk-KZ" sz="2000" b="1" kern="0" dirty="0">
                <a:latin typeface="+mj-lt"/>
                <a:cs typeface="+mn-cs"/>
              </a:rPr>
              <a:t>положение Фонда</a:t>
            </a:r>
            <a:endParaRPr lang="ru-RU" sz="2000" b="1" kern="0" dirty="0">
              <a:latin typeface="+mj-lt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81414613"/>
              </p:ext>
            </p:extLst>
          </p:nvPr>
        </p:nvGraphicFramePr>
        <p:xfrm>
          <a:off x="323850" y="1484784"/>
          <a:ext cx="3744094" cy="2986930"/>
        </p:xfrm>
        <a:graphic>
          <a:graphicData uri="http://schemas.openxmlformats.org/drawingml/2006/table">
            <a:tbl>
              <a:tblPr/>
              <a:tblGrid>
                <a:gridCol w="1367830"/>
                <a:gridCol w="864096"/>
                <a:gridCol w="720080"/>
                <a:gridCol w="792088"/>
              </a:tblGrid>
              <a:tr h="4798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2011г.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2012г.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  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2013г.      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557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ROA,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рентабельность активов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5713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ROE,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рентабельность капитала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4,4%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13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Рентабельность деятельности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29,9%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35,5%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39,3%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713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Чистый доход, в тыс. тенге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3 461 820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3 456 204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3 488 007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8568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NI margin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24,6%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27,8%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30,0%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2561" name="Rectangle 1"/>
          <p:cNvSpPr>
            <a:spLocks noChangeArrowheads="1"/>
          </p:cNvSpPr>
          <p:nvPr/>
        </p:nvSpPr>
        <p:spPr bwMode="auto">
          <a:xfrm>
            <a:off x="323850" y="4934868"/>
            <a:ext cx="8424863" cy="1615827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 marL="171450" indent="-171450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altLang="ru-RU" sz="1400" dirty="0"/>
              <a:t>В 2011-2013 гг. обеспечена стабильная чистая прибыль в размере 3,4 млрд. тенге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altLang="ru-RU" sz="1400" dirty="0"/>
              <a:t>Положительная рентабельность активов и собственного капитала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altLang="ru-RU" sz="1400" dirty="0"/>
              <a:t>Собственный капитал увеличился за последние три года практически в </a:t>
            </a:r>
            <a:r>
              <a:rPr lang="ru-RU" altLang="ru-RU" sz="1400" dirty="0" smtClean="0"/>
              <a:t>2 </a:t>
            </a:r>
            <a:r>
              <a:rPr lang="ru-RU" altLang="ru-RU" sz="1400" dirty="0"/>
              <a:t>раза</a:t>
            </a:r>
          </a:p>
          <a:p>
            <a:pPr algn="just">
              <a:spcBef>
                <a:spcPct val="0"/>
              </a:spcBef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altLang="ru-RU" sz="1400" dirty="0"/>
              <a:t>В целом Фонд имеет высокий уровень капитала, что позволит в будущем привлекать больше долгового финансирования (займы из бюджета, от международных финансовых институтов, облигационные займы) и за счет этого увеличивать размер активов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43934"/>
            <a:ext cx="369325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kk-KZ" b="1" dirty="0">
                <a:solidFill>
                  <a:schemeClr val="bg1"/>
                </a:solidFill>
              </a:rPr>
              <a:t>Анализ внутренней среды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395289" y="996138"/>
            <a:ext cx="367265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/>
              <a:t>Показатели рентабельности </a:t>
            </a:r>
            <a:endParaRPr lang="ru-RU" altLang="ru-RU" sz="1400" b="1" dirty="0"/>
          </a:p>
        </p:txBody>
      </p:sp>
      <p:pic>
        <p:nvPicPr>
          <p:cNvPr id="1026" name="Диаграмма 1"/>
          <p:cNvPicPr>
            <a:picLocks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197" t="-2049" r="-928" b="-2391"/>
          <a:stretch/>
        </p:blipFill>
        <p:spPr bwMode="auto">
          <a:xfrm>
            <a:off x="4427984" y="1628800"/>
            <a:ext cx="4428208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8"/>
          <p:cNvSpPr txBox="1">
            <a:spLocks noChangeArrowheads="1"/>
          </p:cNvSpPr>
          <p:nvPr/>
        </p:nvSpPr>
        <p:spPr bwMode="auto">
          <a:xfrm>
            <a:off x="4689339" y="1007016"/>
            <a:ext cx="367265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/>
              <a:t>Показатели баланса</a:t>
            </a:r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304637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A8592CB7-7D50-44A0-AF7C-743B9CC96EBB}" type="slidenum">
              <a:rPr lang="ru-RU" smtClean="0"/>
              <a:pPr algn="r">
                <a:defRPr/>
              </a:pPr>
              <a:t>6</a:t>
            </a:fld>
            <a:endParaRPr lang="ru-RU"/>
          </a:p>
        </p:txBody>
      </p:sp>
      <p:sp>
        <p:nvSpPr>
          <p:cNvPr id="8" name="Скругленный прямоугольник 14"/>
          <p:cNvSpPr>
            <a:spLocks noChangeArrowheads="1"/>
          </p:cNvSpPr>
          <p:nvPr/>
        </p:nvSpPr>
        <p:spPr bwMode="auto">
          <a:xfrm>
            <a:off x="4769598" y="3099156"/>
            <a:ext cx="4210397" cy="2994139"/>
          </a:xfrm>
          <a:prstGeom prst="roundRect">
            <a:avLst>
              <a:gd name="adj" fmla="val 6611"/>
            </a:avLst>
          </a:prstGeom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anchor="ctr"/>
          <a:lstStyle/>
          <a:p>
            <a:pPr marL="228600" indent="-228600"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sz="1300" dirty="0" smtClean="0"/>
              <a:t>Объемы </a:t>
            </a:r>
            <a:r>
              <a:rPr lang="ru-RU" sz="1300" dirty="0"/>
              <a:t>кредитования МСБ, выдаваемые клиентам Фонда, в соотношении с ВВП страны выше, чем в странах-</a:t>
            </a:r>
            <a:r>
              <a:rPr lang="ru-RU" sz="1300" dirty="0" err="1"/>
              <a:t>бенчмарках</a:t>
            </a:r>
            <a:endParaRPr lang="ru-RU" sz="1300" dirty="0"/>
          </a:p>
          <a:p>
            <a:pPr marL="228600" indent="-228600"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sz="1300" dirty="0" smtClean="0"/>
              <a:t>Объемы </a:t>
            </a:r>
            <a:r>
              <a:rPr lang="ru-RU" sz="1300" dirty="0"/>
              <a:t>кредитования МСБ, выдаваемые клиентам Фонда, в соотношении с выпуском продукции МСБ </a:t>
            </a:r>
            <a:r>
              <a:rPr lang="ru-RU" sz="1300" dirty="0" smtClean="0"/>
              <a:t>выше</a:t>
            </a:r>
            <a:r>
              <a:rPr lang="ru-RU" sz="1300" dirty="0"/>
              <a:t>, чем в </a:t>
            </a:r>
            <a:r>
              <a:rPr lang="ru-RU" sz="1300" dirty="0" smtClean="0"/>
              <a:t>странах-</a:t>
            </a:r>
            <a:r>
              <a:rPr lang="ru-RU" sz="1300" dirty="0" err="1" smtClean="0"/>
              <a:t>бенчмарках</a:t>
            </a:r>
            <a:endParaRPr lang="ru-RU" sz="1300" dirty="0" smtClean="0"/>
          </a:p>
          <a:p>
            <a:pPr marL="228600" indent="-228600"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sz="1300" dirty="0" smtClean="0"/>
              <a:t>Доля охвата субъектов </a:t>
            </a:r>
            <a:r>
              <a:rPr lang="ru-RU" sz="1300" dirty="0"/>
              <a:t>МСБ программами Фонда оценивается на уровне 7,0% от общего числа субъектов МСБ </a:t>
            </a:r>
            <a:r>
              <a:rPr lang="ru-RU" sz="1300" dirty="0" smtClean="0"/>
              <a:t>страны</a:t>
            </a:r>
          </a:p>
          <a:p>
            <a:pPr marL="228600" indent="-228600">
              <a:spcAft>
                <a:spcPts val="600"/>
              </a:spcAft>
              <a:buClr>
                <a:srgbClr val="0000FF"/>
              </a:buClr>
              <a:buSzPct val="110000"/>
              <a:buFont typeface="Wingdings" panose="05000000000000000000" pitchFamily="2" charset="2"/>
              <a:buChar char="ü"/>
            </a:pPr>
            <a:r>
              <a:rPr lang="ru-RU" sz="1300" dirty="0" smtClean="0"/>
              <a:t>Фонд </a:t>
            </a:r>
            <a:r>
              <a:rPr lang="ru-RU" sz="1300" dirty="0"/>
              <a:t>выглядит достаточно конкурентоспособно на фоне аналогичных организаций </a:t>
            </a:r>
            <a:r>
              <a:rPr lang="ru-RU" sz="1300" dirty="0" smtClean="0"/>
              <a:t>по поддержке МСБ</a:t>
            </a:r>
            <a:endParaRPr lang="ru-RU" sz="1300" dirty="0"/>
          </a:p>
        </p:txBody>
      </p:sp>
      <p:sp>
        <p:nvSpPr>
          <p:cNvPr id="14343" name="TextBox 9"/>
          <p:cNvSpPr txBox="1">
            <a:spLocks noChangeArrowheads="1"/>
          </p:cNvSpPr>
          <p:nvPr/>
        </p:nvSpPr>
        <p:spPr bwMode="auto">
          <a:xfrm>
            <a:off x="107504" y="550085"/>
            <a:ext cx="45367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kk-KZ" sz="1300" b="1" dirty="0"/>
              <a:t>Соотношение объемов кредитов, выданных МСБ</a:t>
            </a:r>
          </a:p>
          <a:p>
            <a:pPr algn="ctr" eaLnBrk="1" hangingPunct="1"/>
            <a:r>
              <a:rPr lang="ru-RU" altLang="kk-KZ" sz="1300" b="1" dirty="0"/>
              <a:t>по программам институтов развития, с ВВП страны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934"/>
            <a:ext cx="21405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kk-KZ" b="1" dirty="0" err="1">
                <a:solidFill>
                  <a:schemeClr val="bg1"/>
                </a:solidFill>
              </a:rPr>
              <a:t>Бенчмаркинг</a:t>
            </a:r>
            <a:endParaRPr lang="ru-RU" altLang="kk-KZ" b="1" dirty="0">
              <a:solidFill>
                <a:schemeClr val="bg1"/>
              </a:solidFill>
            </a:endParaRPr>
          </a:p>
        </p:txBody>
      </p:sp>
      <p:pic>
        <p:nvPicPr>
          <p:cNvPr id="9218" name="Диаграмма 20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566" t="-7626" r="-4817" b="-8652"/>
          <a:stretch>
            <a:fillRect/>
          </a:stretch>
        </p:blipFill>
        <p:spPr bwMode="auto">
          <a:xfrm>
            <a:off x="234537" y="1460252"/>
            <a:ext cx="4572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Диаграмма 21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569" t="-3581" r="-4971" b="-6976"/>
          <a:stretch>
            <a:fillRect/>
          </a:stretch>
        </p:blipFill>
        <p:spPr bwMode="auto">
          <a:xfrm>
            <a:off x="4407995" y="1241177"/>
            <a:ext cx="457200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9"/>
          <p:cNvSpPr txBox="1">
            <a:spLocks noChangeArrowheads="1"/>
          </p:cNvSpPr>
          <p:nvPr/>
        </p:nvSpPr>
        <p:spPr bwMode="auto">
          <a:xfrm>
            <a:off x="4603708" y="548680"/>
            <a:ext cx="4536725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kk-KZ" sz="1300" b="1" dirty="0"/>
              <a:t>Соотношение объемов кредитов, выданных МСБ</a:t>
            </a:r>
          </a:p>
          <a:p>
            <a:pPr algn="ctr" eaLnBrk="1" hangingPunct="1"/>
            <a:r>
              <a:rPr lang="ru-RU" altLang="kk-KZ" sz="1300" b="1" dirty="0"/>
              <a:t>по программам институтов развития, с выпуском продукции МСБ страны</a:t>
            </a:r>
          </a:p>
        </p:txBody>
      </p:sp>
      <p:pic>
        <p:nvPicPr>
          <p:cNvPr id="9220" name="Диаграмма 24"/>
          <p:cNvPicPr>
            <a:picLocks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689" t="-3160" r="-4232" b="-2226"/>
          <a:stretch/>
        </p:blipFill>
        <p:spPr bwMode="auto">
          <a:xfrm>
            <a:off x="550416" y="3362091"/>
            <a:ext cx="4256122" cy="2438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9"/>
          <p:cNvSpPr txBox="1">
            <a:spLocks noChangeArrowheads="1"/>
          </p:cNvSpPr>
          <p:nvPr/>
        </p:nvSpPr>
        <p:spPr bwMode="auto">
          <a:xfrm>
            <a:off x="281614" y="2852936"/>
            <a:ext cx="45367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kk-KZ" sz="1300" b="1" dirty="0"/>
              <a:t>Доля охвата субъектов </a:t>
            </a:r>
            <a:r>
              <a:rPr lang="ru-RU" altLang="kk-KZ" sz="1300" b="1" dirty="0" smtClean="0"/>
              <a:t>МСБ </a:t>
            </a:r>
            <a:r>
              <a:rPr lang="ru-RU" altLang="kk-KZ" sz="1300" b="1" dirty="0"/>
              <a:t>программами поддержки институтов развития </a:t>
            </a: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10214" y="6453336"/>
            <a:ext cx="4392709" cy="200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700" i="1" dirty="0">
                <a:latin typeface="Arial" pitchFamily="34" charset="0"/>
                <a:ea typeface="Calibri" pitchFamily="34" charset="0"/>
                <a:cs typeface="Arial" pitchFamily="34" charset="0"/>
              </a:rPr>
              <a:t>Источник: Всемирный банк, аналитический отдел журнала </a:t>
            </a:r>
            <a:r>
              <a:rPr lang="ru-RU" sz="700" i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The</a:t>
            </a:r>
            <a:r>
              <a:rPr lang="ru-RU" sz="700" i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ru-RU" sz="700" i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Economist</a:t>
            </a:r>
            <a:r>
              <a:rPr lang="ru-RU" sz="700" i="1" dirty="0">
                <a:latin typeface="Arial" pitchFamily="34" charset="0"/>
                <a:ea typeface="Calibri" pitchFamily="34" charset="0"/>
                <a:cs typeface="Arial" pitchFamily="34" charset="0"/>
              </a:rPr>
              <a:t>, анализ рабочей группы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A8592CB7-7D50-44A0-AF7C-743B9CC96EBB}" type="slidenum">
              <a:rPr lang="ru-RU" smtClean="0"/>
              <a:pPr algn="r">
                <a:defRPr/>
              </a:pPr>
              <a:t>7</a:t>
            </a:fld>
            <a:endParaRPr lang="ru-RU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43934"/>
            <a:ext cx="21964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k-KZ" b="1" dirty="0">
                <a:solidFill>
                  <a:schemeClr val="bg1"/>
                </a:solidFill>
              </a:rPr>
              <a:t>SWOT-</a:t>
            </a:r>
            <a:r>
              <a:rPr lang="ru-RU" altLang="kk-KZ" b="1" dirty="0">
                <a:solidFill>
                  <a:schemeClr val="bg1"/>
                </a:solidFill>
              </a:rPr>
              <a:t>анализ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0169336"/>
              </p:ext>
            </p:extLst>
          </p:nvPr>
        </p:nvGraphicFramePr>
        <p:xfrm>
          <a:off x="107504" y="671210"/>
          <a:ext cx="8928992" cy="5532072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968552"/>
                <a:gridCol w="3960440"/>
              </a:tblGrid>
              <a:tr h="16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  S - Сильные стороны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7" marR="34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W – Слабые стороны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7" marR="34077" marT="0" marB="0" anchor="ctr"/>
                </a:tc>
              </a:tr>
              <a:tr h="193445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 smtClean="0">
                          <a:effectLst/>
                        </a:rPr>
                        <a:t>Длительный опыт по поддержке МСБ и МКО.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 smtClean="0">
                          <a:effectLst/>
                        </a:rPr>
                        <a:t>Широкий спектр мер поддержки МСБ.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 smtClean="0">
                          <a:effectLst/>
                        </a:rPr>
                        <a:t>Развитая региональная сеть филиалов и ЦКП.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 smtClean="0">
                          <a:effectLst/>
                        </a:rPr>
                        <a:t>Наличие сильного акционера – АО «НУХ «</a:t>
                      </a:r>
                      <a:r>
                        <a:rPr lang="ru-RU" sz="1100" b="0" dirty="0" err="1" smtClean="0">
                          <a:effectLst/>
                        </a:rPr>
                        <a:t>Байтерек</a:t>
                      </a:r>
                      <a:r>
                        <a:rPr lang="ru-RU" sz="1100" b="0" dirty="0" smtClean="0">
                          <a:effectLst/>
                        </a:rPr>
                        <a:t>».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 smtClean="0">
                          <a:effectLst/>
                        </a:rPr>
                        <a:t>Фонд - оператор Стабилизационной программы и программы «ДКБ 2020».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 smtClean="0">
                          <a:effectLst/>
                        </a:rPr>
                        <a:t>Отлаженные и эффективные механизмы поддержки, прозрачность в их реализации.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 smtClean="0">
                          <a:effectLst/>
                        </a:rPr>
                        <a:t>Направленность на корпоративную социальную ответственность.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 smtClean="0">
                          <a:effectLst/>
                        </a:rPr>
                        <a:t>Команда профессионалов с опытом работы в финансовых институтах.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 smtClean="0">
                          <a:effectLst/>
                        </a:rPr>
                        <a:t>Многолетнее партнерство с аналогичными зарубежными организациями.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 smtClean="0">
                          <a:effectLst/>
                        </a:rPr>
                        <a:t>Наличие кредитного рейтинга.</a:t>
                      </a:r>
                      <a:endParaRPr lang="ru-RU" sz="1100" b="0" dirty="0">
                        <a:effectLst/>
                      </a:endParaRPr>
                    </a:p>
                  </a:txBody>
                  <a:tcPr marL="34077" marR="3407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dirty="0" smtClean="0">
                          <a:effectLst/>
                        </a:rPr>
                        <a:t>Низкая доступность </a:t>
                      </a:r>
                      <a:r>
                        <a:rPr lang="ru-RU" sz="1100" dirty="0">
                          <a:effectLst/>
                        </a:rPr>
                        <a:t>услуг Фонда для предпринимателей районов и отдаленных административно-территориальных единиц.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dirty="0">
                          <a:effectLst/>
                        </a:rPr>
                        <a:t>Необходимость совмещения задач по обеспечению рентабельности деятельности с реализацией социально направленных некоммерческих программ.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7" marR="34077" marT="0" marB="0"/>
                </a:tc>
              </a:tr>
              <a:tr h="164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O – Возможности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7" marR="3407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Т – Угрозы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7" marR="34077" marT="0" marB="0" anchor="ctr"/>
                </a:tc>
              </a:tr>
              <a:tr h="244749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>
                          <a:effectLst/>
                        </a:rPr>
                        <a:t>Повышенное внимание к вопросам развития частного предпринимательства в рамках государственной экономической политики.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>
                          <a:effectLst/>
                        </a:rPr>
                        <a:t>Необходимость в реализации образовательных проектов для </a:t>
                      </a:r>
                      <a:r>
                        <a:rPr lang="ru-RU" sz="1100" b="0" dirty="0" smtClean="0">
                          <a:effectLst/>
                        </a:rPr>
                        <a:t>предпринимателей.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>
                          <a:effectLst/>
                        </a:rPr>
                        <a:t>Потребность в новых эффективных инструментах поддержки </a:t>
                      </a:r>
                      <a:r>
                        <a:rPr lang="ru-RU" sz="1100" b="0" dirty="0" smtClean="0">
                          <a:effectLst/>
                        </a:rPr>
                        <a:t>МСБ.</a:t>
                      </a:r>
                      <a:endParaRPr lang="ru-RU" sz="1100" b="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>
                          <a:effectLst/>
                        </a:rPr>
                        <a:t>Расширение партнерских отношений с аналогичными организациями стран мира.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b="0" dirty="0" smtClean="0">
                          <a:effectLst/>
                        </a:rPr>
                        <a:t>Получение </a:t>
                      </a:r>
                      <a:r>
                        <a:rPr lang="ru-RU" sz="1100" b="0" dirty="0">
                          <a:effectLst/>
                        </a:rPr>
                        <a:t>синергии от работы с институтами развития АО «НУХ «</a:t>
                      </a:r>
                      <a:r>
                        <a:rPr lang="ru-RU" sz="1100" b="0" dirty="0" err="1">
                          <a:effectLst/>
                        </a:rPr>
                        <a:t>Байтерек</a:t>
                      </a:r>
                      <a:r>
                        <a:rPr lang="ru-RU" sz="1100" b="0" dirty="0">
                          <a:effectLst/>
                        </a:rPr>
                        <a:t>» путем использования комплексного пакета инструментов поддержки.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7" marR="34077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dirty="0" smtClean="0">
                          <a:effectLst/>
                        </a:rPr>
                        <a:t>Недоверие к компаниям с государственным участием, осуществляющим поддержку предпринимательства, со стороны СЧП.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dirty="0" smtClean="0">
                          <a:effectLst/>
                        </a:rPr>
                        <a:t>Низкий </a:t>
                      </a:r>
                      <a:r>
                        <a:rPr lang="ru-RU" sz="1100" dirty="0">
                          <a:effectLst/>
                        </a:rPr>
                        <a:t>уровень квалификации предпринимателей в сфере ведения бизнеса.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90170" algn="l"/>
                        </a:tabLst>
                      </a:pPr>
                      <a:r>
                        <a:rPr lang="ru-RU" sz="1100" dirty="0">
                          <a:effectLst/>
                        </a:rPr>
                        <a:t>Высокий уровень конкуренции между зарубежными и отечественными компаниями на фоне интеграции Казахстана в международное сообщество</a:t>
                      </a:r>
                      <a:r>
                        <a:rPr lang="ru-RU" sz="1100" dirty="0" smtClean="0">
                          <a:effectLst/>
                        </a:rPr>
                        <a:t>.</a:t>
                      </a:r>
                      <a:endParaRPr lang="ru-RU" sz="1100" dirty="0">
                        <a:effectLst/>
                      </a:endParaRPr>
                    </a:p>
                  </a:txBody>
                  <a:tcPr marL="34077" marR="340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252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defRPr/>
            </a:pPr>
            <a:fld id="{75B38EE2-BB92-4285-89CA-9A1CE41C884C}" type="slidenum">
              <a:rPr lang="ru-RU" smtClean="0"/>
              <a:pPr algn="r">
                <a:defRPr/>
              </a:pPr>
              <a:t>8</a:t>
            </a:fld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251521" y="2518721"/>
            <a:ext cx="8680195" cy="4221889"/>
            <a:chOff x="251521" y="2518721"/>
            <a:chExt cx="8680195" cy="4221889"/>
          </a:xfrm>
        </p:grpSpPr>
        <p:sp>
          <p:nvSpPr>
            <p:cNvPr id="42" name="Rectangle 19"/>
            <p:cNvSpPr>
              <a:spLocks/>
            </p:cNvSpPr>
            <p:nvPr>
              <p:custDataLst>
                <p:tags r:id="rId1"/>
              </p:custDataLst>
            </p:nvPr>
          </p:nvSpPr>
          <p:spPr bwMode="gray">
            <a:xfrm>
              <a:off x="251521" y="4582169"/>
              <a:ext cx="4104455" cy="2158441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100" dirty="0" err="1">
                <a:solidFill>
                  <a:srgbClr val="000000"/>
                </a:solidFill>
              </a:endParaRPr>
            </a:p>
          </p:txBody>
        </p:sp>
        <p:sp>
          <p:nvSpPr>
            <p:cNvPr id="43" name="Rectangle 33"/>
            <p:cNvSpPr>
              <a:spLocks/>
            </p:cNvSpPr>
            <p:nvPr>
              <p:custDataLst>
                <p:tags r:id="rId2"/>
              </p:custDataLst>
            </p:nvPr>
          </p:nvSpPr>
          <p:spPr bwMode="gray">
            <a:xfrm>
              <a:off x="1835696" y="3863895"/>
              <a:ext cx="2880321" cy="47616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300" b="1" dirty="0">
                  <a:solidFill>
                    <a:srgbClr val="000000"/>
                  </a:solidFill>
                </a:rPr>
                <a:t>Принципы  финансирования и инвестиционной политики</a:t>
              </a:r>
              <a:endParaRPr lang="en-US" sz="1300" b="1" dirty="0" err="1">
                <a:solidFill>
                  <a:srgbClr val="000000"/>
                </a:solidFill>
              </a:endParaRPr>
            </a:p>
          </p:txBody>
        </p:sp>
        <p:sp>
          <p:nvSpPr>
            <p:cNvPr id="44" name="Rectangle 34"/>
            <p:cNvSpPr>
              <a:spLocks/>
            </p:cNvSpPr>
            <p:nvPr>
              <p:custDataLst>
                <p:tags r:id="rId3"/>
              </p:custDataLst>
            </p:nvPr>
          </p:nvSpPr>
          <p:spPr bwMode="gray">
            <a:xfrm>
              <a:off x="4763342" y="3863895"/>
              <a:ext cx="2831700" cy="47616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300" b="1" dirty="0">
                  <a:solidFill>
                    <a:srgbClr val="000000"/>
                  </a:solidFill>
                </a:rPr>
                <a:t>Отраслевая ориентация</a:t>
              </a:r>
              <a:endParaRPr lang="en-US" sz="1300" b="1" dirty="0" err="1">
                <a:solidFill>
                  <a:srgbClr val="000000"/>
                </a:solidFill>
              </a:endParaRPr>
            </a:p>
          </p:txBody>
        </p:sp>
        <p:sp>
          <p:nvSpPr>
            <p:cNvPr id="45" name="Rectangle 24"/>
            <p:cNvSpPr>
              <a:spLocks/>
            </p:cNvSpPr>
            <p:nvPr>
              <p:custDataLst>
                <p:tags r:id="rId4"/>
              </p:custDataLst>
            </p:nvPr>
          </p:nvSpPr>
          <p:spPr bwMode="gray">
            <a:xfrm>
              <a:off x="270516" y="2804693"/>
              <a:ext cx="8661200" cy="153536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3175">
              <a:solidFill>
                <a:schemeClr val="tx2">
                  <a:lumMod val="10000"/>
                  <a:lumOff val="9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600" dirty="0" err="1">
                <a:solidFill>
                  <a:srgbClr val="000000"/>
                </a:solidFill>
              </a:endParaRPr>
            </a:p>
          </p:txBody>
        </p:sp>
        <p:sp>
          <p:nvSpPr>
            <p:cNvPr id="46" name="Rectangle 34"/>
            <p:cNvSpPr>
              <a:spLocks/>
            </p:cNvSpPr>
            <p:nvPr>
              <p:custDataLst>
                <p:tags r:id="rId5"/>
              </p:custDataLst>
            </p:nvPr>
          </p:nvSpPr>
          <p:spPr bwMode="gray">
            <a:xfrm>
              <a:off x="251521" y="2518721"/>
              <a:ext cx="8661200" cy="28624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2">
                  <a:lumMod val="10000"/>
                  <a:lumOff val="9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>
                  <a:solidFill>
                    <a:schemeClr val="bg1"/>
                  </a:solidFill>
                </a:rPr>
                <a:t>МИССИЯ</a:t>
              </a:r>
              <a:r>
                <a:rPr lang="en-US" sz="1400" b="1" dirty="0">
                  <a:solidFill>
                    <a:schemeClr val="bg1"/>
                  </a:solidFill>
                </a:rPr>
                <a:t>: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Rectangle 34"/>
            <p:cNvSpPr>
              <a:spLocks/>
            </p:cNvSpPr>
            <p:nvPr>
              <p:custDataLst>
                <p:tags r:id="rId6"/>
              </p:custDataLst>
            </p:nvPr>
          </p:nvSpPr>
          <p:spPr bwMode="gray">
            <a:xfrm>
              <a:off x="251521" y="3431847"/>
              <a:ext cx="8661200" cy="360040"/>
            </a:xfrm>
            <a:prstGeom prst="rect">
              <a:avLst/>
            </a:prstGeom>
            <a:solidFill>
              <a:schemeClr val="accent1"/>
            </a:solidFill>
            <a:ln w="3175">
              <a:solidFill>
                <a:schemeClr val="tx2">
                  <a:lumMod val="10000"/>
                  <a:lumOff val="9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kk-KZ" sz="1400" b="1" dirty="0">
                  <a:solidFill>
                    <a:schemeClr val="bg1"/>
                  </a:solidFill>
                </a:rPr>
                <a:t>ВИДЕНИЕ</a:t>
              </a:r>
              <a:r>
                <a:rPr lang="en-US" sz="1400" b="1" dirty="0">
                  <a:solidFill>
                    <a:schemeClr val="bg1"/>
                  </a:solidFill>
                </a:rPr>
                <a:t>:</a:t>
              </a:r>
              <a:endParaRPr lang="ru-RU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8" name="Rectangle 2"/>
            <p:cNvSpPr>
              <a:spLocks noChangeArrowheads="1"/>
            </p:cNvSpPr>
            <p:nvPr/>
          </p:nvSpPr>
          <p:spPr bwMode="gray">
            <a:xfrm>
              <a:off x="537239" y="2820699"/>
              <a:ext cx="808976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defTabSz="930789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ru-RU" sz="1400" b="1" dirty="0">
                  <a:solidFill>
                    <a:prstClr val="black"/>
                  </a:solidFill>
                  <a:cs typeface="Arial" pitchFamily="34" charset="0"/>
                </a:rPr>
                <a:t>Миссией Фонда </a:t>
              </a:r>
              <a:r>
                <a:rPr lang="ru-RU" sz="1400" dirty="0">
                  <a:solidFill>
                    <a:prstClr val="black"/>
                  </a:solidFill>
                  <a:cs typeface="Arial" pitchFamily="34" charset="0"/>
                </a:rPr>
                <a:t>является содействие качественному развитию МСБ Казахстана посредством комплексной поддержки, включающей широкий спектр финансовых инструментов и программ по развитию </a:t>
              </a:r>
              <a:r>
                <a:rPr lang="ru-RU" sz="1400" dirty="0" smtClean="0">
                  <a:solidFill>
                    <a:prstClr val="black"/>
                  </a:solidFill>
                  <a:cs typeface="Arial" pitchFamily="34" charset="0"/>
                </a:rPr>
                <a:t>компетенций</a:t>
              </a:r>
              <a:endParaRPr lang="ru-RU" sz="1400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49" name="Rectangle 2"/>
            <p:cNvSpPr>
              <a:spLocks noChangeArrowheads="1"/>
            </p:cNvSpPr>
            <p:nvPr/>
          </p:nvSpPr>
          <p:spPr bwMode="gray">
            <a:xfrm>
              <a:off x="554870" y="3863895"/>
              <a:ext cx="8072133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b="1" dirty="0">
                  <a:solidFill>
                    <a:prstClr val="black"/>
                  </a:solidFill>
                  <a:cs typeface="Arial" pitchFamily="34" charset="0"/>
                </a:rPr>
                <a:t>Видение Фонда </a:t>
              </a:r>
              <a:r>
                <a:rPr lang="ru-RU" sz="1400" dirty="0">
                  <a:solidFill>
                    <a:prstClr val="black"/>
                  </a:solidFill>
                  <a:cs typeface="Arial" pitchFamily="34" charset="0"/>
                </a:rPr>
                <a:t>к 2023 году – эффективный национальный институт, реализующий государственную политику по поддержке и развитию </a:t>
              </a:r>
              <a:r>
                <a:rPr lang="ru-RU" sz="1400" dirty="0" smtClean="0">
                  <a:solidFill>
                    <a:prstClr val="black"/>
                  </a:solidFill>
                  <a:cs typeface="Arial" pitchFamily="34" charset="0"/>
                </a:rPr>
                <a:t>МСБ</a:t>
              </a:r>
              <a:endParaRPr lang="ru-RU" sz="1400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50" name="AutoShape 14"/>
            <p:cNvSpPr>
              <a:spLocks noChangeArrowheads="1"/>
            </p:cNvSpPr>
            <p:nvPr/>
          </p:nvSpPr>
          <p:spPr bwMode="gray">
            <a:xfrm rot="10800000">
              <a:off x="1001136" y="4402528"/>
              <a:ext cx="3066807" cy="108012"/>
            </a:xfrm>
            <a:prstGeom prst="triangle">
              <a:avLst>
                <a:gd name="adj" fmla="val 50000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tx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120" tIns="45563" rIns="91120" bIns="45563" anchor="ctr"/>
            <a:lstStyle/>
            <a:p>
              <a:pPr marL="512495" indent="-512495" defTabSz="909662">
                <a:spcBef>
                  <a:spcPct val="20000"/>
                </a:spcBef>
                <a:defRPr/>
              </a:pPr>
              <a:endParaRPr lang="ru-RU" sz="11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51" name="AutoShape 14"/>
            <p:cNvSpPr>
              <a:spLocks noChangeArrowheads="1"/>
            </p:cNvSpPr>
            <p:nvPr/>
          </p:nvSpPr>
          <p:spPr bwMode="gray">
            <a:xfrm rot="10800000">
              <a:off x="4889568" y="4402529"/>
              <a:ext cx="3066807" cy="108012"/>
            </a:xfrm>
            <a:prstGeom prst="triangle">
              <a:avLst>
                <a:gd name="adj" fmla="val 50000"/>
              </a:avLst>
            </a:prstGeom>
            <a:gradFill flip="none" rotWithShape="1">
              <a:gsLst>
                <a:gs pos="0">
                  <a:schemeClr val="tx2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tx2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120" tIns="45563" rIns="91120" bIns="45563" anchor="ctr"/>
            <a:lstStyle/>
            <a:p>
              <a:pPr marL="512495" indent="-512495" defTabSz="909662">
                <a:spcBef>
                  <a:spcPct val="20000"/>
                </a:spcBef>
                <a:defRPr/>
              </a:pPr>
              <a:endParaRPr lang="ru-RU" sz="1100" b="1" dirty="0">
                <a:solidFill>
                  <a:prstClr val="white"/>
                </a:solidFill>
                <a:cs typeface="Arial" pitchFamily="34" charset="0"/>
              </a:endParaRPr>
            </a:p>
          </p:txBody>
        </p:sp>
        <p:sp>
          <p:nvSpPr>
            <p:cNvPr id="52" name="Rectangle 5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51521" y="4582170"/>
              <a:ext cx="4104455" cy="2158440"/>
            </a:xfrm>
            <a:prstGeom prst="rect">
              <a:avLst/>
            </a:prstGeom>
            <a:gradFill rotWithShape="1">
              <a:gsLst>
                <a:gs pos="0">
                  <a:srgbClr val="D0E5FC">
                    <a:alpha val="67999"/>
                  </a:srgbClr>
                </a:gs>
                <a:gs pos="100000">
                  <a:srgbClr val="D0E5FC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lIns="63500" tIns="63500" rIns="63500" bIns="0"/>
            <a:lstStyle/>
            <a:p>
              <a:pPr algn="just" fontAlgn="base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defRPr/>
              </a:pPr>
              <a:endParaRPr lang="ru-RU" sz="1100" b="1" dirty="0">
                <a:solidFill>
                  <a:srgbClr val="000000"/>
                </a:solidFill>
              </a:endParaRPr>
            </a:p>
            <a:p>
              <a:pPr marL="285750" indent="-285750" algn="just" fontAlgn="base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endParaRPr lang="ru-RU" sz="1100" dirty="0">
                <a:solidFill>
                  <a:srgbClr val="000000"/>
                </a:solidFill>
              </a:endParaRPr>
            </a:p>
            <a:p>
              <a:pPr marL="285750" indent="-285750" algn="just" fontAlgn="base">
                <a:lnSpc>
                  <a:spcPct val="150000"/>
                </a:lnSpc>
                <a:spcBef>
                  <a:spcPct val="0"/>
                </a:spcBef>
                <a:spcAft>
                  <a:spcPts val="600"/>
                </a:spcAft>
                <a:buFont typeface="Wingdings" pitchFamily="2" charset="2"/>
                <a:buChar char="§"/>
                <a:defRPr/>
              </a:pPr>
              <a:endParaRPr lang="kk-KZ" sz="1100" b="1" dirty="0">
                <a:solidFill>
                  <a:srgbClr val="000000"/>
                </a:solidFill>
                <a:cs typeface="Arial" pitchFamily="34" charset="0"/>
              </a:endParaRPr>
            </a:p>
            <a:p>
              <a:pPr algn="just" fontAlgn="base">
                <a:lnSpc>
                  <a:spcPct val="150000"/>
                </a:lnSpc>
                <a:spcBef>
                  <a:spcPct val="0"/>
                </a:spcBef>
                <a:spcAft>
                  <a:spcPts val="600"/>
                </a:spcAft>
                <a:defRPr/>
              </a:pPr>
              <a:r>
                <a:rPr lang="ru-RU" sz="1100" dirty="0">
                  <a:solidFill>
                    <a:srgbClr val="002960"/>
                  </a:solidFill>
                  <a:ea typeface="Calibri" pitchFamily="34" charset="0"/>
                  <a:cs typeface="Arial" pitchFamily="34" charset="0"/>
                </a:rPr>
                <a:t>	</a:t>
              </a:r>
              <a:endParaRPr lang="ru-RU" sz="1100" b="1" dirty="0">
                <a:solidFill>
                  <a:srgbClr val="002960"/>
                </a:solidFill>
                <a:ea typeface="Arial Unicode MS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100" dirty="0">
                <a:solidFill>
                  <a:srgbClr val="000000"/>
                </a:solidFill>
              </a:endParaRPr>
            </a:p>
          </p:txBody>
        </p:sp>
        <p:sp>
          <p:nvSpPr>
            <p:cNvPr id="53" name="AutoShape 250"/>
            <p:cNvSpPr>
              <a:spLocks noChangeArrowheads="1"/>
            </p:cNvSpPr>
            <p:nvPr/>
          </p:nvSpPr>
          <p:spPr bwMode="auto">
            <a:xfrm>
              <a:off x="465280" y="4668299"/>
              <a:ext cx="3653130" cy="388173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18659" anchor="b">
              <a:spAutoFit/>
            </a:bodyPr>
            <a:lstStyle/>
            <a:p>
              <a:pPr lvl="0"/>
              <a:r>
                <a:rPr lang="ru-RU" sz="1200" b="1" dirty="0"/>
                <a:t>Построение эффективного института развития, интегрированного в АО «НУХ «</a:t>
              </a:r>
              <a:r>
                <a:rPr lang="ru-RU" sz="1200" b="1" dirty="0" err="1"/>
                <a:t>Байтерек</a:t>
              </a:r>
              <a:r>
                <a:rPr lang="ru-RU" sz="1200" b="1" dirty="0"/>
                <a:t>»</a:t>
              </a:r>
              <a:endParaRPr lang="ru-RU" sz="1200" dirty="0"/>
            </a:p>
          </p:txBody>
        </p:sp>
        <p:cxnSp>
          <p:nvCxnSpPr>
            <p:cNvPr id="54" name="AutoShape 249"/>
            <p:cNvCxnSpPr>
              <a:cxnSpLocks noChangeShapeType="1"/>
            </p:cNvCxnSpPr>
            <p:nvPr/>
          </p:nvCxnSpPr>
          <p:spPr bwMode="auto">
            <a:xfrm>
              <a:off x="397018" y="5160205"/>
              <a:ext cx="3729098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5" name="Rectangle 7"/>
            <p:cNvSpPr txBox="1">
              <a:spLocks/>
            </p:cNvSpPr>
            <p:nvPr>
              <p:custDataLst>
                <p:tags r:id="rId8"/>
              </p:custDataLst>
            </p:nvPr>
          </p:nvSpPr>
          <p:spPr bwMode="gray">
            <a:xfrm>
              <a:off x="397018" y="5323308"/>
              <a:ext cx="3813459" cy="1403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lvl="1">
                <a:buClr>
                  <a:schemeClr val="tx2">
                    <a:lumMod val="50000"/>
                  </a:schemeClr>
                </a:buClr>
                <a:buSzPct val="150000"/>
              </a:pPr>
              <a:r>
                <a:rPr lang="ru-RU" sz="1200" dirty="0"/>
                <a:t>Обеспечение безубыточного уровня </a:t>
              </a:r>
              <a:r>
                <a:rPr lang="ru-RU" sz="1200" dirty="0" smtClean="0"/>
                <a:t>операционных </a:t>
              </a:r>
              <a:r>
                <a:rPr lang="ru-RU" sz="1200" dirty="0"/>
                <a:t>и финансовых результатов деятельности</a:t>
              </a:r>
            </a:p>
            <a:p>
              <a:pPr lvl="1">
                <a:spcBef>
                  <a:spcPct val="30000"/>
                </a:spcBef>
                <a:buClr>
                  <a:srgbClr val="002960"/>
                </a:buClr>
                <a:buFont typeface="Wingdings" pitchFamily="2" charset="2"/>
                <a:buChar char="§"/>
              </a:pPr>
              <a:r>
                <a:rPr lang="ru-RU" sz="1200" dirty="0" smtClean="0"/>
                <a:t>Повышение </a:t>
              </a:r>
              <a:r>
                <a:rPr lang="ru-RU" sz="1200" dirty="0"/>
                <a:t>эффективности управления финансовыми ресурсами</a:t>
              </a:r>
            </a:p>
            <a:p>
              <a:pPr lvl="1">
                <a:spcBef>
                  <a:spcPct val="30000"/>
                </a:spcBef>
                <a:buClr>
                  <a:srgbClr val="002960"/>
                </a:buClr>
                <a:buFont typeface="Wingdings" pitchFamily="2" charset="2"/>
                <a:buChar char="§"/>
              </a:pPr>
              <a:r>
                <a:rPr lang="ru-RU" sz="1200" dirty="0"/>
                <a:t>Повышение прозрачности деятельности и уровня доверия </a:t>
              </a:r>
              <a:r>
                <a:rPr lang="ru-RU" sz="1200" dirty="0" smtClean="0"/>
                <a:t>населения</a:t>
              </a:r>
              <a:endParaRPr lang="ru-RU" sz="1200" kern="0" dirty="0" smtClea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6" name="Rectangle 19"/>
            <p:cNvSpPr>
              <a:spLocks/>
            </p:cNvSpPr>
            <p:nvPr>
              <p:custDataLst>
                <p:tags r:id="rId9"/>
              </p:custDataLst>
            </p:nvPr>
          </p:nvSpPr>
          <p:spPr bwMode="gray">
            <a:xfrm>
              <a:off x="4763342" y="4582169"/>
              <a:ext cx="4149378" cy="215844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no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300" dirty="0" err="1">
                <a:solidFill>
                  <a:srgbClr val="000000"/>
                </a:solidFill>
              </a:endParaRPr>
            </a:p>
          </p:txBody>
        </p:sp>
        <p:sp>
          <p:nvSpPr>
            <p:cNvPr id="57" name="Rectangle 56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763342" y="4582170"/>
              <a:ext cx="4149378" cy="2144600"/>
            </a:xfrm>
            <a:prstGeom prst="rect">
              <a:avLst/>
            </a:prstGeom>
            <a:gradFill rotWithShape="1">
              <a:gsLst>
                <a:gs pos="0">
                  <a:srgbClr val="D0E5FC">
                    <a:alpha val="67999"/>
                  </a:srgbClr>
                </a:gs>
                <a:gs pos="100000">
                  <a:srgbClr val="D0E5FC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9525" algn="ctr">
              <a:solidFill>
                <a:schemeClr val="accent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  <a:extLst/>
          </p:spPr>
          <p:txBody>
            <a:bodyPr lIns="63500" tIns="63500" rIns="63500" bIns="0"/>
            <a:lstStyle/>
            <a:p>
              <a:pPr algn="just" fontAlgn="base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defRPr/>
              </a:pPr>
              <a:endParaRPr lang="ru-RU" sz="1100" b="1" dirty="0">
                <a:solidFill>
                  <a:srgbClr val="000000"/>
                </a:solidFill>
              </a:endParaRPr>
            </a:p>
            <a:p>
              <a:pPr marL="285750" indent="-285750" algn="just" fontAlgn="base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Font typeface="Wingdings" pitchFamily="2" charset="2"/>
                <a:buChar char="§"/>
                <a:defRPr/>
              </a:pPr>
              <a:endParaRPr lang="ru-RU" sz="1100" dirty="0">
                <a:solidFill>
                  <a:srgbClr val="000000"/>
                </a:solidFill>
              </a:endParaRPr>
            </a:p>
            <a:p>
              <a:pPr marL="285750" indent="-285750" algn="just" fontAlgn="base">
                <a:lnSpc>
                  <a:spcPct val="150000"/>
                </a:lnSpc>
                <a:spcBef>
                  <a:spcPct val="0"/>
                </a:spcBef>
                <a:spcAft>
                  <a:spcPts val="600"/>
                </a:spcAft>
                <a:buFont typeface="Wingdings" pitchFamily="2" charset="2"/>
                <a:buChar char="§"/>
                <a:defRPr/>
              </a:pPr>
              <a:endParaRPr lang="kk-KZ" sz="1100" b="1" dirty="0">
                <a:solidFill>
                  <a:srgbClr val="000000"/>
                </a:solidFill>
                <a:cs typeface="Arial" pitchFamily="34" charset="0"/>
              </a:endParaRPr>
            </a:p>
            <a:p>
              <a:pPr algn="just" fontAlgn="base">
                <a:lnSpc>
                  <a:spcPct val="150000"/>
                </a:lnSpc>
                <a:spcBef>
                  <a:spcPct val="0"/>
                </a:spcBef>
                <a:spcAft>
                  <a:spcPts val="600"/>
                </a:spcAft>
                <a:defRPr/>
              </a:pPr>
              <a:r>
                <a:rPr lang="ru-RU" sz="1200" dirty="0">
                  <a:solidFill>
                    <a:srgbClr val="002960"/>
                  </a:solidFill>
                  <a:ea typeface="Calibri" pitchFamily="34" charset="0"/>
                  <a:cs typeface="Arial" pitchFamily="34" charset="0"/>
                </a:rPr>
                <a:t>	</a:t>
              </a:r>
              <a:endParaRPr lang="ru-RU" sz="1200" b="1" dirty="0">
                <a:solidFill>
                  <a:srgbClr val="002960"/>
                </a:solidFill>
                <a:ea typeface="Arial Unicode MS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z="1200" dirty="0">
                <a:solidFill>
                  <a:srgbClr val="000000"/>
                </a:solidFill>
              </a:endParaRPr>
            </a:p>
          </p:txBody>
        </p:sp>
        <p:sp>
          <p:nvSpPr>
            <p:cNvPr id="58" name="AutoShape 250"/>
            <p:cNvSpPr>
              <a:spLocks noChangeArrowheads="1"/>
            </p:cNvSpPr>
            <p:nvPr/>
          </p:nvSpPr>
          <p:spPr bwMode="auto">
            <a:xfrm>
              <a:off x="5092369" y="4760631"/>
              <a:ext cx="3534634" cy="203507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18659" anchor="b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200" b="1" dirty="0">
                  <a:solidFill>
                    <a:srgbClr val="000000"/>
                  </a:solidFill>
                </a:rPr>
                <a:t>Стратегические </a:t>
              </a:r>
              <a:r>
                <a:rPr lang="ru-RU" sz="1200" b="1" dirty="0" smtClean="0">
                  <a:solidFill>
                    <a:srgbClr val="000000"/>
                  </a:solidFill>
                </a:rPr>
                <a:t>направления развития</a:t>
              </a:r>
              <a:endParaRPr lang="en-US" sz="1200" dirty="0">
                <a:solidFill>
                  <a:srgbClr val="808080"/>
                </a:solidFill>
              </a:endParaRPr>
            </a:p>
          </p:txBody>
        </p:sp>
        <p:cxnSp>
          <p:nvCxnSpPr>
            <p:cNvPr id="59" name="AutoShape 249"/>
            <p:cNvCxnSpPr>
              <a:cxnSpLocks noChangeShapeType="1"/>
            </p:cNvCxnSpPr>
            <p:nvPr/>
          </p:nvCxnSpPr>
          <p:spPr bwMode="auto">
            <a:xfrm>
              <a:off x="4985062" y="5160205"/>
              <a:ext cx="3876079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Rectangle 7"/>
            <p:cNvSpPr txBox="1">
              <a:spLocks/>
            </p:cNvSpPr>
            <p:nvPr>
              <p:custDataLst>
                <p:tags r:id="rId11"/>
              </p:custDataLst>
            </p:nvPr>
          </p:nvSpPr>
          <p:spPr bwMode="gray">
            <a:xfrm>
              <a:off x="4858230" y="5320159"/>
              <a:ext cx="4002911" cy="443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lvl="1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lvl="2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lvl="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lvl="4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lvl="1">
                <a:spcBef>
                  <a:spcPct val="40000"/>
                </a:spcBef>
                <a:buClr>
                  <a:srgbClr val="002960"/>
                </a:buClr>
              </a:pPr>
              <a:r>
                <a:rPr lang="ru-RU" sz="1200" dirty="0"/>
                <a:t>Обеспечение финансовой поддержки субъектов </a:t>
              </a:r>
              <a:r>
                <a:rPr lang="ru-RU" sz="1200" dirty="0" smtClean="0"/>
                <a:t>МСБ</a:t>
              </a:r>
            </a:p>
            <a:p>
              <a:pPr lvl="1">
                <a:spcBef>
                  <a:spcPct val="40000"/>
                </a:spcBef>
                <a:buClr>
                  <a:srgbClr val="002960"/>
                </a:buClr>
              </a:pPr>
              <a:r>
                <a:rPr lang="ru-RU" sz="1200" dirty="0"/>
                <a:t>Развитие компетенций субъектов МСБ</a:t>
              </a:r>
              <a:endParaRPr lang="ru-RU" sz="1200" dirty="0" smtClean="0"/>
            </a:p>
          </p:txBody>
        </p:sp>
      </p:grp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0" y="43934"/>
            <a:ext cx="267092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kk-KZ" b="1" dirty="0">
                <a:solidFill>
                  <a:schemeClr val="bg1"/>
                </a:solidFill>
              </a:rPr>
              <a:t>Миссия, видение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71594678"/>
              </p:ext>
            </p:extLst>
          </p:nvPr>
        </p:nvGraphicFramePr>
        <p:xfrm>
          <a:off x="174340" y="620688"/>
          <a:ext cx="8738380" cy="1793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27" name="TextBox 8"/>
          <p:cNvSpPr txBox="1">
            <a:spLocks noChangeArrowheads="1"/>
          </p:cNvSpPr>
          <p:nvPr/>
        </p:nvSpPr>
        <p:spPr bwMode="auto">
          <a:xfrm>
            <a:off x="251521" y="312713"/>
            <a:ext cx="3168351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/>
              <a:t>Вызовы для Фонда </a:t>
            </a:r>
            <a:endParaRPr lang="ru-RU" altLang="ru-RU" sz="1400" b="1" dirty="0"/>
          </a:p>
        </p:txBody>
      </p:sp>
    </p:spTree>
    <p:extLst>
      <p:ext uri="{BB962C8B-B14F-4D97-AF65-F5344CB8AC3E}">
        <p14:creationId xmlns:p14="http://schemas.microsoft.com/office/powerpoint/2010/main" xmlns="" val="224299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1"/>
          <p:cNvSpPr>
            <a:spLocks noGrp="1"/>
          </p:cNvSpPr>
          <p:nvPr>
            <p:ph type="title"/>
          </p:nvPr>
        </p:nvSpPr>
        <p:spPr>
          <a:xfrm>
            <a:off x="26756" y="0"/>
            <a:ext cx="8498185" cy="417512"/>
          </a:xfrm>
        </p:spPr>
        <p:txBody>
          <a:bodyPr>
            <a:normAutofit fontScale="90000"/>
          </a:bodyPr>
          <a:lstStyle/>
          <a:p>
            <a:r>
              <a:rPr lang="ru-RU" altLang="kk-KZ" sz="1800" b="1" dirty="0">
                <a:solidFill>
                  <a:schemeClr val="bg1"/>
                </a:solidFill>
              </a:rPr>
              <a:t>Построение эффективного института развития, </a:t>
            </a:r>
            <a:r>
              <a:rPr lang="ru-RU" altLang="kk-KZ" sz="1800" b="1" dirty="0" smtClean="0">
                <a:solidFill>
                  <a:schemeClr val="bg1"/>
                </a:solidFill>
              </a:rPr>
              <a:t>интегрированного в </a:t>
            </a:r>
            <a:r>
              <a:rPr lang="ru-RU" altLang="kk-KZ" sz="1800" b="1" dirty="0">
                <a:solidFill>
                  <a:schemeClr val="bg1"/>
                </a:solidFill>
              </a:rPr>
              <a:t>АО «НУХ «</a:t>
            </a:r>
            <a:r>
              <a:rPr lang="ru-RU" altLang="kk-KZ" sz="1800" b="1" dirty="0" err="1">
                <a:solidFill>
                  <a:schemeClr val="bg1"/>
                </a:solidFill>
              </a:rPr>
              <a:t>Байтерек</a:t>
            </a:r>
            <a:r>
              <a:rPr lang="ru-RU" altLang="kk-KZ" sz="1800" b="1" dirty="0">
                <a:solidFill>
                  <a:schemeClr val="bg1"/>
                </a:solidFill>
              </a:rPr>
              <a:t>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96336" y="32048"/>
            <a:ext cx="1066800" cy="329184"/>
          </a:xfrm>
        </p:spPr>
        <p:txBody>
          <a:bodyPr/>
          <a:lstStyle/>
          <a:p>
            <a:pPr algn="r">
              <a:defRPr/>
            </a:pPr>
            <a:fld id="{8CD5FE40-1EE5-407D-9EBA-48D345AD902A}" type="slidenum">
              <a:rPr lang="ru-RU" smtClean="0"/>
              <a:pPr algn="r">
                <a:defRPr/>
              </a:pPr>
              <a:t>9</a:t>
            </a:fld>
            <a:endParaRPr lang="ru-RU" dirty="0"/>
          </a:p>
        </p:txBody>
      </p:sp>
      <p:cxnSp>
        <p:nvCxnSpPr>
          <p:cNvPr id="15" name="AutoShape 249"/>
          <p:cNvCxnSpPr>
            <a:cxnSpLocks noChangeShapeType="1"/>
          </p:cNvCxnSpPr>
          <p:nvPr/>
        </p:nvCxnSpPr>
        <p:spPr bwMode="auto">
          <a:xfrm>
            <a:off x="686137" y="764704"/>
            <a:ext cx="1882392" cy="0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AutoShape 250"/>
          <p:cNvSpPr>
            <a:spLocks noChangeArrowheads="1"/>
          </p:cNvSpPr>
          <p:nvPr/>
        </p:nvSpPr>
        <p:spPr bwMode="auto">
          <a:xfrm>
            <a:off x="728449" y="548680"/>
            <a:ext cx="1879959" cy="23391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r>
              <a:rPr lang="ru-RU" sz="1400" b="1" dirty="0" smtClean="0">
                <a:solidFill>
                  <a:srgbClr val="002960"/>
                </a:solidFill>
              </a:rPr>
              <a:t>Задачи</a:t>
            </a:r>
            <a:endParaRPr lang="en-US" sz="1400" b="1" dirty="0">
              <a:solidFill>
                <a:srgbClr val="002960"/>
              </a:solidFill>
              <a:latin typeface="+mn-lt"/>
            </a:endParaRPr>
          </a:p>
        </p:txBody>
      </p:sp>
      <p:cxnSp>
        <p:nvCxnSpPr>
          <p:cNvPr id="20" name="AutoShape 249"/>
          <p:cNvCxnSpPr>
            <a:cxnSpLocks noChangeShapeType="1"/>
          </p:cNvCxnSpPr>
          <p:nvPr/>
        </p:nvCxnSpPr>
        <p:spPr bwMode="auto">
          <a:xfrm flipV="1">
            <a:off x="3275179" y="764704"/>
            <a:ext cx="1938976" cy="5876"/>
          </a:xfrm>
          <a:prstGeom prst="straightConnector1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AutoShape 250"/>
          <p:cNvSpPr>
            <a:spLocks noChangeArrowheads="1"/>
          </p:cNvSpPr>
          <p:nvPr/>
        </p:nvSpPr>
        <p:spPr bwMode="auto">
          <a:xfrm>
            <a:off x="2342321" y="548680"/>
            <a:ext cx="2232248" cy="233910"/>
          </a:xfrm>
          <a:prstGeom prst="leftRightArrow">
            <a:avLst>
              <a:gd name="adj1" fmla="val 100000"/>
              <a:gd name="adj2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18288" anchor="b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2960"/>
                </a:solidFill>
                <a:latin typeface="+mn-lt"/>
              </a:rPr>
              <a:t>КПД</a:t>
            </a:r>
            <a:endParaRPr lang="en-US" sz="1400" b="1" dirty="0">
              <a:solidFill>
                <a:srgbClr val="002960"/>
              </a:solidFill>
              <a:latin typeface="+mn-lt"/>
            </a:endParaRPr>
          </a:p>
        </p:txBody>
      </p:sp>
      <p:sp>
        <p:nvSpPr>
          <p:cNvPr id="22" name="TextBox 28"/>
          <p:cNvSpPr txBox="1">
            <a:spLocks/>
          </p:cNvSpPr>
          <p:nvPr>
            <p:custDataLst>
              <p:tags r:id="rId1"/>
            </p:custDataLst>
          </p:nvPr>
        </p:nvSpPr>
        <p:spPr bwMode="gray">
          <a:xfrm>
            <a:off x="686137" y="1412776"/>
            <a:ext cx="2036847" cy="1823839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6592" tIns="46648" rIns="46648" bIns="46648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lvl="0" indent="0" defTabSz="895350" eaLnBrk="1" hangingPunct="1">
              <a:spcBef>
                <a:spcPct val="20000"/>
              </a:spcBef>
              <a:buClr>
                <a:schemeClr val="tx2"/>
              </a:buClr>
              <a:defRPr sz="14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587" lvl="1" indent="0" defTabSz="895350" eaLnBrk="1" hangingPunct="1">
              <a:spcAft>
                <a:spcPts val="300"/>
              </a:spcAft>
              <a:buClr>
                <a:schemeClr val="tx2"/>
              </a:buClr>
              <a:buSzPct val="125000"/>
              <a:buFont typeface="Arial" charset="0"/>
              <a:buNone/>
              <a:defRPr sz="105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87313" lvl="1"/>
            <a:r>
              <a:rPr lang="ru-RU" sz="1200" dirty="0">
                <a:solidFill>
                  <a:schemeClr val="tx1"/>
                </a:solidFill>
              </a:rPr>
              <a:t>Обеспечение безубыточного уровня </a:t>
            </a:r>
            <a:r>
              <a:rPr lang="ru-RU" sz="1200" dirty="0" smtClean="0">
                <a:solidFill>
                  <a:schemeClr val="tx1"/>
                </a:solidFill>
              </a:rPr>
              <a:t>операционных </a:t>
            </a:r>
            <a:r>
              <a:rPr lang="ru-RU" sz="1200" dirty="0">
                <a:solidFill>
                  <a:schemeClr val="tx1"/>
                </a:solidFill>
              </a:rPr>
              <a:t>и финансовых результатов деятельности</a:t>
            </a:r>
          </a:p>
          <a:p>
            <a:pPr marL="0" lvl="1" fontAlgn="auto">
              <a:spcBef>
                <a:spcPts val="600"/>
              </a:spcBef>
              <a:spcAft>
                <a:spcPts val="0"/>
              </a:spcAft>
              <a:buClr>
                <a:srgbClr val="002960"/>
              </a:buClr>
            </a:pPr>
            <a:r>
              <a:rPr lang="ru-RU" sz="1200" i="1" dirty="0" smtClean="0"/>
              <a:t> </a:t>
            </a:r>
            <a:endParaRPr lang="en-US" sz="1400" dirty="0"/>
          </a:p>
        </p:txBody>
      </p:sp>
      <p:sp>
        <p:nvSpPr>
          <p:cNvPr id="23" name="Rectangle 15"/>
          <p:cNvSpPr txBox="1">
            <a:spLocks noChangeAspect="1"/>
          </p:cNvSpPr>
          <p:nvPr>
            <p:custDataLst>
              <p:tags r:id="rId2"/>
            </p:custDataLst>
          </p:nvPr>
        </p:nvSpPr>
        <p:spPr bwMode="gray">
          <a:xfrm>
            <a:off x="3266584" y="870630"/>
            <a:ext cx="5544617" cy="283154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6" tIns="0" rIns="93296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buClr>
                <a:srgbClr val="002960"/>
              </a:buClr>
            </a:pPr>
            <a:r>
              <a:rPr lang="ru-RU" sz="1150" dirty="0" smtClean="0"/>
              <a:t>сохранение </a:t>
            </a:r>
            <a:r>
              <a:rPr lang="ru-RU" sz="1150" dirty="0"/>
              <a:t>показателя рентабельности активов (ROA) на безубыточном уровне </a:t>
            </a:r>
            <a:r>
              <a:rPr lang="ru-RU" sz="1150" dirty="0" smtClean="0"/>
              <a:t>1,09</a:t>
            </a:r>
            <a:r>
              <a:rPr lang="ru-RU" sz="1150" dirty="0"/>
              <a:t>% в 2014г., </a:t>
            </a:r>
            <a:r>
              <a:rPr lang="ru-RU" sz="1150" dirty="0" smtClean="0"/>
              <a:t>1,2% </a:t>
            </a:r>
            <a:r>
              <a:rPr lang="ru-RU" sz="1150" dirty="0"/>
              <a:t>в 2023г.</a:t>
            </a:r>
          </a:p>
          <a:p>
            <a:pPr lvl="1">
              <a:buClr>
                <a:srgbClr val="002960"/>
              </a:buClr>
            </a:pPr>
            <a:r>
              <a:rPr lang="ru-RU" sz="1150" dirty="0"/>
              <a:t>сохранение показателя рентабельности капитала (ROE) на безубыточном уровне 2,07% в 2014г., 2,5% в 2023г. </a:t>
            </a:r>
          </a:p>
          <a:p>
            <a:pPr lvl="1">
              <a:buClr>
                <a:srgbClr val="002960"/>
              </a:buClr>
            </a:pPr>
            <a:r>
              <a:rPr lang="ru-RU" sz="1150" dirty="0" smtClean="0"/>
              <a:t>сохранение </a:t>
            </a:r>
            <a:r>
              <a:rPr lang="ru-RU" sz="1150" dirty="0"/>
              <a:t>рентабельности деятельности на безубыточном уровне </a:t>
            </a:r>
            <a:r>
              <a:rPr lang="ru-RU" sz="1150" dirty="0" smtClean="0"/>
              <a:t>19,5</a:t>
            </a:r>
            <a:r>
              <a:rPr lang="ru-RU" sz="1150" dirty="0"/>
              <a:t>% в 2014г</a:t>
            </a:r>
            <a:r>
              <a:rPr lang="ru-RU" sz="1150" dirty="0" smtClean="0"/>
              <a:t>., 20,5% </a:t>
            </a:r>
            <a:r>
              <a:rPr lang="ru-RU" sz="1150" dirty="0"/>
              <a:t>в 2023г.</a:t>
            </a:r>
          </a:p>
          <a:p>
            <a:pPr lvl="1">
              <a:buClr>
                <a:srgbClr val="002960"/>
              </a:buClr>
            </a:pPr>
            <a:r>
              <a:rPr lang="ru-RU" sz="1150" dirty="0" smtClean="0"/>
              <a:t>сохранение </a:t>
            </a:r>
            <a:r>
              <a:rPr lang="ru-RU" sz="1150" dirty="0"/>
              <a:t>средневзвешенной доходности ВСД на уровне не ниже 6,0% до 2023г.</a:t>
            </a:r>
          </a:p>
          <a:p>
            <a:pPr lvl="1">
              <a:buClr>
                <a:srgbClr val="002960"/>
              </a:buClr>
            </a:pPr>
            <a:r>
              <a:rPr lang="ru-RU" sz="1150" dirty="0" smtClean="0"/>
              <a:t>повышение </a:t>
            </a:r>
            <a:r>
              <a:rPr lang="ru-RU" sz="1150" dirty="0"/>
              <a:t>производительности труда с 37 592 тыс. тенге в 2014г. </a:t>
            </a:r>
            <a:r>
              <a:rPr lang="ru-RU" sz="1150" dirty="0" smtClean="0"/>
              <a:t/>
            </a:r>
            <a:br>
              <a:rPr lang="ru-RU" sz="1150" dirty="0" smtClean="0"/>
            </a:br>
            <a:r>
              <a:rPr lang="ru-RU" sz="1150" dirty="0" smtClean="0"/>
              <a:t>до </a:t>
            </a:r>
            <a:r>
              <a:rPr lang="ru-RU" sz="1150" dirty="0"/>
              <a:t>63 690 тыс. тенге в 2023г.</a:t>
            </a:r>
          </a:p>
          <a:p>
            <a:pPr lvl="1">
              <a:buClr>
                <a:srgbClr val="002960"/>
              </a:buClr>
            </a:pPr>
            <a:r>
              <a:rPr lang="ru-RU" sz="1150" dirty="0" smtClean="0"/>
              <a:t>сохранение </a:t>
            </a:r>
            <a:r>
              <a:rPr lang="ru-RU" sz="1150" dirty="0"/>
              <a:t>показателя NI </a:t>
            </a:r>
            <a:r>
              <a:rPr lang="ru-RU" sz="1150" dirty="0" err="1"/>
              <a:t>margin</a:t>
            </a:r>
            <a:r>
              <a:rPr lang="ru-RU" sz="1150" dirty="0"/>
              <a:t> на безубыточном уровне </a:t>
            </a:r>
            <a:r>
              <a:rPr lang="ru-RU" sz="1150" dirty="0" smtClean="0"/>
              <a:t>17,3% </a:t>
            </a:r>
            <a:r>
              <a:rPr lang="ru-RU" sz="1150" dirty="0"/>
              <a:t>в 2014г., </a:t>
            </a:r>
            <a:r>
              <a:rPr lang="ru-RU" sz="1150" dirty="0" smtClean="0"/>
              <a:t>18,5% </a:t>
            </a:r>
            <a:r>
              <a:rPr lang="ru-RU" sz="1150" dirty="0"/>
              <a:t>в 2023г.</a:t>
            </a:r>
          </a:p>
          <a:p>
            <a:pPr lvl="1">
              <a:buClr>
                <a:srgbClr val="002960"/>
              </a:buClr>
            </a:pPr>
            <a:r>
              <a:rPr lang="ru-RU" sz="1150" dirty="0" smtClean="0"/>
              <a:t>сохранение </a:t>
            </a:r>
            <a:r>
              <a:rPr lang="ru-RU" sz="1150" dirty="0"/>
              <a:t>качества </a:t>
            </a:r>
            <a:r>
              <a:rPr lang="ru-RU" sz="1150" dirty="0" smtClean="0"/>
              <a:t>ссудного портфеля на </a:t>
            </a:r>
            <a:r>
              <a:rPr lang="ru-RU" sz="1150" dirty="0"/>
              <a:t>уровне 5,2% </a:t>
            </a:r>
            <a:r>
              <a:rPr lang="ru-RU" sz="1150" dirty="0" smtClean="0"/>
              <a:t>до 2023г.</a:t>
            </a:r>
          </a:p>
          <a:p>
            <a:pPr lvl="1">
              <a:buClr>
                <a:srgbClr val="002960"/>
              </a:buClr>
            </a:pPr>
            <a:r>
              <a:rPr lang="ru-RU" sz="1150" dirty="0" smtClean="0"/>
              <a:t>повышение </a:t>
            </a:r>
            <a:r>
              <a:rPr lang="ru-RU" sz="1150" dirty="0"/>
              <a:t>доли местного содержания в закупках Фонда, в </a:t>
            </a:r>
            <a:r>
              <a:rPr lang="ru-RU" sz="1150" dirty="0" err="1"/>
              <a:t>т.ч</a:t>
            </a:r>
            <a:r>
              <a:rPr lang="ru-RU" sz="1150" dirty="0"/>
              <a:t>. по товарам </a:t>
            </a:r>
            <a:r>
              <a:rPr lang="ru-RU" sz="1150" dirty="0" smtClean="0"/>
              <a:t>с 60% в 2014г. до 70</a:t>
            </a:r>
            <a:r>
              <a:rPr lang="ru-RU" sz="1150" dirty="0"/>
              <a:t>% в 2023г</a:t>
            </a:r>
            <a:r>
              <a:rPr lang="ru-RU" sz="1150" dirty="0" smtClean="0"/>
              <a:t>., работам и услугам </a:t>
            </a:r>
            <a:r>
              <a:rPr lang="ru-RU" sz="1150" dirty="0"/>
              <a:t>с 90% в 2014г. до </a:t>
            </a:r>
            <a:r>
              <a:rPr lang="ru-RU" sz="1150" dirty="0" smtClean="0"/>
              <a:t>96</a:t>
            </a:r>
            <a:r>
              <a:rPr lang="ru-RU" sz="1150" dirty="0"/>
              <a:t>% </a:t>
            </a:r>
            <a:r>
              <a:rPr lang="ru-RU" sz="1150" dirty="0" smtClean="0"/>
              <a:t/>
            </a:r>
            <a:br>
              <a:rPr lang="ru-RU" sz="1150" dirty="0" smtClean="0"/>
            </a:br>
            <a:r>
              <a:rPr lang="ru-RU" sz="1150" dirty="0" smtClean="0"/>
              <a:t>в </a:t>
            </a:r>
            <a:r>
              <a:rPr lang="ru-RU" sz="1150" dirty="0"/>
              <a:t>2023г. </a:t>
            </a:r>
          </a:p>
        </p:txBody>
      </p:sp>
      <p:sp>
        <p:nvSpPr>
          <p:cNvPr id="24" name="TextBox 28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686139" y="3933056"/>
            <a:ext cx="2036846" cy="1296144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6592" tIns="46648" rIns="46648" bIns="46648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lvl="0" indent="0" defTabSz="895350" eaLnBrk="1" hangingPunct="1">
              <a:spcBef>
                <a:spcPct val="20000"/>
              </a:spcBef>
              <a:buClr>
                <a:schemeClr val="tx2"/>
              </a:buClr>
              <a:defRPr sz="14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587" lvl="1" indent="0" defTabSz="895350" eaLnBrk="1" hangingPunct="1">
              <a:spcAft>
                <a:spcPts val="300"/>
              </a:spcAft>
              <a:buClr>
                <a:schemeClr val="tx2"/>
              </a:buClr>
              <a:buSzPct val="125000"/>
              <a:buFont typeface="Arial" charset="0"/>
              <a:buNone/>
              <a:defRPr sz="105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87313" lvl="1">
              <a:spcBef>
                <a:spcPct val="30000"/>
              </a:spcBef>
              <a:buClr>
                <a:srgbClr val="002960"/>
              </a:buClr>
            </a:pPr>
            <a:r>
              <a:rPr lang="ru-RU" sz="1200" dirty="0">
                <a:solidFill>
                  <a:schemeClr val="tx1"/>
                </a:solidFill>
              </a:rPr>
              <a:t>Повышение эффективности управления финансовыми ресурсами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buClr>
                <a:srgbClr val="002960"/>
              </a:buClr>
            </a:pPr>
            <a:endParaRPr lang="ru-RU" sz="1200" dirty="0"/>
          </a:p>
        </p:txBody>
      </p:sp>
      <p:sp>
        <p:nvSpPr>
          <p:cNvPr id="25" name="TextBox 28"/>
          <p:cNvSpPr txBox="1">
            <a:spLocks/>
          </p:cNvSpPr>
          <p:nvPr>
            <p:custDataLst>
              <p:tags r:id="rId4"/>
            </p:custDataLst>
          </p:nvPr>
        </p:nvSpPr>
        <p:spPr bwMode="gray">
          <a:xfrm>
            <a:off x="738362" y="5445223"/>
            <a:ext cx="2034230" cy="1080120"/>
          </a:xfrm>
          <a:prstGeom prst="rect">
            <a:avLst/>
          </a:prstGeom>
          <a:solidFill>
            <a:schemeClr val="accent1">
              <a:alpha val="6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6592" tIns="46648" rIns="46648" bIns="46648" numCol="1" rtlCol="0" anchor="ctr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lvl="0" indent="0" defTabSz="895350" eaLnBrk="1" hangingPunct="1">
              <a:spcBef>
                <a:spcPct val="20000"/>
              </a:spcBef>
              <a:buClr>
                <a:schemeClr val="tx2"/>
              </a:buClr>
              <a:defRPr sz="14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0" lvl="1" indent="0" defTabSz="895350" eaLnBrk="1" hangingPunct="1">
              <a:spcAft>
                <a:spcPts val="300"/>
              </a:spcAft>
              <a:buClr>
                <a:schemeClr val="tx2"/>
              </a:buClr>
              <a:buSzPct val="125000"/>
              <a:buFont typeface="Arial" charset="0"/>
              <a:buNone/>
              <a:defRPr sz="1200" b="1" baseline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95250" lvl="1" fontAlgn="auto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</a:rPr>
              <a:t>Повышение прозрачности деятельности и уровня доверия населения</a:t>
            </a:r>
          </a:p>
        </p:txBody>
      </p:sp>
      <p:sp>
        <p:nvSpPr>
          <p:cNvPr id="26" name="Rectangle 12"/>
          <p:cNvSpPr>
            <a:spLocks/>
          </p:cNvSpPr>
          <p:nvPr>
            <p:custDataLst>
              <p:tags r:id="rId5"/>
            </p:custDataLst>
          </p:nvPr>
        </p:nvSpPr>
        <p:spPr>
          <a:xfrm>
            <a:off x="242299" y="1412776"/>
            <a:ext cx="371830" cy="258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0" lvl="1" algn="ctr">
              <a:spcBef>
                <a:spcPct val="10000"/>
              </a:spcBef>
            </a:pPr>
            <a:r>
              <a:rPr lang="en-US" sz="1900" b="1" i="1" dirty="0" smtClean="0">
                <a:solidFill>
                  <a:srgbClr val="FFFFFF"/>
                </a:solidFill>
                <a:ea typeface="Arial Unicode MS"/>
                <a:cs typeface="Arial Unicode MS"/>
              </a:rPr>
              <a:t>1</a:t>
            </a:r>
            <a:endParaRPr lang="en-US" sz="1900" b="1" i="1" dirty="0">
              <a:solidFill>
                <a:srgbClr val="FFFFFF"/>
              </a:solidFill>
              <a:ea typeface="Arial Unicode MS"/>
              <a:cs typeface="Arial Unicode MS"/>
            </a:endParaRPr>
          </a:p>
        </p:txBody>
      </p:sp>
      <p:sp>
        <p:nvSpPr>
          <p:cNvPr id="27" name="Rectangle 12"/>
          <p:cNvSpPr>
            <a:spLocks/>
          </p:cNvSpPr>
          <p:nvPr>
            <p:custDataLst>
              <p:tags r:id="rId6"/>
            </p:custDataLst>
          </p:nvPr>
        </p:nvSpPr>
        <p:spPr>
          <a:xfrm>
            <a:off x="221157" y="3933056"/>
            <a:ext cx="371830" cy="258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0" lvl="1" algn="ctr">
              <a:spcBef>
                <a:spcPct val="10000"/>
              </a:spcBef>
            </a:pPr>
            <a:r>
              <a:rPr lang="kk-KZ" sz="1900" b="1" i="1" dirty="0" smtClean="0">
                <a:solidFill>
                  <a:srgbClr val="FFFFFF"/>
                </a:solidFill>
                <a:ea typeface="Arial Unicode MS"/>
                <a:cs typeface="Arial Unicode MS"/>
              </a:rPr>
              <a:t>2</a:t>
            </a:r>
            <a:endParaRPr lang="en-US" sz="1900" b="1" i="1" dirty="0">
              <a:solidFill>
                <a:srgbClr val="FFFFFF"/>
              </a:solidFill>
              <a:ea typeface="Arial Unicode MS"/>
              <a:cs typeface="Arial Unicode MS"/>
            </a:endParaRPr>
          </a:p>
        </p:txBody>
      </p:sp>
      <p:sp>
        <p:nvSpPr>
          <p:cNvPr id="28" name="Rectangle 12"/>
          <p:cNvSpPr>
            <a:spLocks/>
          </p:cNvSpPr>
          <p:nvPr>
            <p:custDataLst>
              <p:tags r:id="rId7"/>
            </p:custDataLst>
          </p:nvPr>
        </p:nvSpPr>
        <p:spPr>
          <a:xfrm>
            <a:off x="334481" y="5460144"/>
            <a:ext cx="371830" cy="25819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 anchorCtr="0">
            <a:noAutofit/>
          </a:bodyPr>
          <a:lstStyle/>
          <a:p>
            <a:pPr marL="0" lvl="1" algn="ctr">
              <a:spcBef>
                <a:spcPct val="10000"/>
              </a:spcBef>
            </a:pPr>
            <a:r>
              <a:rPr lang="kk-KZ" sz="1900" b="1" i="1" dirty="0" smtClean="0">
                <a:solidFill>
                  <a:srgbClr val="FFFFFF"/>
                </a:solidFill>
                <a:ea typeface="Arial Unicode MS"/>
                <a:cs typeface="Arial Unicode MS"/>
              </a:rPr>
              <a:t>3</a:t>
            </a:r>
            <a:endParaRPr lang="en-US" sz="1900" b="1" i="1" dirty="0">
              <a:solidFill>
                <a:srgbClr val="FFFFFF"/>
              </a:solidFill>
              <a:ea typeface="Arial Unicode MS"/>
              <a:cs typeface="Arial Unicode MS"/>
            </a:endParaRPr>
          </a:p>
        </p:txBody>
      </p:sp>
      <p:cxnSp>
        <p:nvCxnSpPr>
          <p:cNvPr id="29" name="Straight Connector 78"/>
          <p:cNvCxnSpPr>
            <a:cxnSpLocks/>
          </p:cNvCxnSpPr>
          <p:nvPr>
            <p:custDataLst>
              <p:tags r:id="rId8"/>
            </p:custDataLst>
          </p:nvPr>
        </p:nvCxnSpPr>
        <p:spPr bwMode="gray">
          <a:xfrm>
            <a:off x="242299" y="3789040"/>
            <a:ext cx="8488560" cy="0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78"/>
          <p:cNvCxnSpPr>
            <a:cxnSpLocks/>
          </p:cNvCxnSpPr>
          <p:nvPr>
            <p:custDataLst>
              <p:tags r:id="rId9"/>
            </p:custDataLst>
          </p:nvPr>
        </p:nvCxnSpPr>
        <p:spPr bwMode="gray">
          <a:xfrm>
            <a:off x="378319" y="5304769"/>
            <a:ext cx="8496944" cy="0"/>
          </a:xfrm>
          <a:prstGeom prst="line">
            <a:avLst/>
          </a:prstGeom>
          <a:ln w="190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15"/>
          <p:cNvSpPr txBox="1">
            <a:spLocks/>
          </p:cNvSpPr>
          <p:nvPr>
            <p:custDataLst>
              <p:tags r:id="rId10"/>
            </p:custDataLst>
          </p:nvPr>
        </p:nvSpPr>
        <p:spPr bwMode="gray">
          <a:xfrm>
            <a:off x="3266585" y="3991172"/>
            <a:ext cx="5544618" cy="117991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6" tIns="108000" rIns="93296" bIns="10800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sz="1150" dirty="0" smtClean="0"/>
              <a:t>поддержание </a:t>
            </a:r>
            <a:r>
              <a:rPr lang="ru-RU" sz="1150" dirty="0"/>
              <a:t>показателя Долг/Капитал </a:t>
            </a:r>
            <a:r>
              <a:rPr lang="ru-RU" sz="1150" dirty="0" smtClean="0"/>
              <a:t>не выше 3,5 </a:t>
            </a:r>
            <a:r>
              <a:rPr lang="ru-RU" sz="1150" dirty="0"/>
              <a:t>до 2018г. </a:t>
            </a:r>
            <a:r>
              <a:rPr lang="ru-RU" sz="1150" dirty="0" smtClean="0"/>
              <a:t/>
            </a:r>
            <a:br>
              <a:rPr lang="ru-RU" sz="1150" dirty="0" smtClean="0"/>
            </a:br>
            <a:r>
              <a:rPr lang="ru-RU" sz="1150" dirty="0"/>
              <a:t>Целевой показатель Долг/Капитал на 2023г. будет определен в соответствии с рекомендациями рейтингового </a:t>
            </a:r>
            <a:r>
              <a:rPr lang="ru-RU" sz="1150" dirty="0" smtClean="0"/>
              <a:t>агентства</a:t>
            </a:r>
            <a:endParaRPr lang="ru-RU" sz="1150" dirty="0"/>
          </a:p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sz="1150" dirty="0" smtClean="0"/>
              <a:t>поддержание </a:t>
            </a:r>
            <a:r>
              <a:rPr lang="ru-RU" sz="1150" dirty="0"/>
              <a:t>кредитного рейтинга Фонда не ниже суверенного в течение всего периода реализации Стратегии </a:t>
            </a:r>
            <a:r>
              <a:rPr lang="ru-RU" sz="1150" dirty="0" smtClean="0"/>
              <a:t>развития</a:t>
            </a:r>
            <a:endParaRPr lang="ru-RU" sz="1150" dirty="0"/>
          </a:p>
        </p:txBody>
      </p:sp>
      <p:sp>
        <p:nvSpPr>
          <p:cNvPr id="32" name="Rectangle 15"/>
          <p:cNvSpPr txBox="1">
            <a:spLocks/>
          </p:cNvSpPr>
          <p:nvPr>
            <p:custDataLst>
              <p:tags r:id="rId11"/>
            </p:custDataLst>
          </p:nvPr>
        </p:nvSpPr>
        <p:spPr bwMode="gray">
          <a:xfrm>
            <a:off x="3285981" y="5450713"/>
            <a:ext cx="5544617" cy="103450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296" tIns="36000" rIns="93296" bIns="3600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sz="1150" dirty="0" smtClean="0"/>
              <a:t>увеличение </a:t>
            </a:r>
            <a:r>
              <a:rPr lang="ru-RU" sz="1150" dirty="0"/>
              <a:t>доли субъектов МСП, которым оказана поддержка к общему числу активных субъектов МСП на рынке, с 4,6% в 2014г. до 11,2% в 2023г.</a:t>
            </a:r>
          </a:p>
          <a:p>
            <a:pPr lvl="1">
              <a:spcAft>
                <a:spcPts val="600"/>
              </a:spcAft>
              <a:buClr>
                <a:srgbClr val="002960"/>
              </a:buClr>
            </a:pPr>
            <a:r>
              <a:rPr lang="ru-RU" sz="1150" dirty="0" smtClean="0"/>
              <a:t>сохранение </a:t>
            </a:r>
            <a:r>
              <a:rPr lang="ru-RU" sz="1150" dirty="0"/>
              <a:t>степени узнаваемости Фонда среди населения на уровне не менее 85% в течение всего периода реализации Стратегии развития</a:t>
            </a:r>
          </a:p>
        </p:txBody>
      </p:sp>
      <p:sp>
        <p:nvSpPr>
          <p:cNvPr id="33" name="AutoShape 14"/>
          <p:cNvSpPr>
            <a:spLocks noChangeArrowheads="1"/>
          </p:cNvSpPr>
          <p:nvPr/>
        </p:nvSpPr>
        <p:spPr bwMode="gray">
          <a:xfrm rot="5400000">
            <a:off x="2042471" y="2216685"/>
            <a:ext cx="1823836" cy="21602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4" name="AutoShape 14"/>
          <p:cNvSpPr>
            <a:spLocks noChangeArrowheads="1"/>
          </p:cNvSpPr>
          <p:nvPr/>
        </p:nvSpPr>
        <p:spPr bwMode="gray">
          <a:xfrm rot="5400000">
            <a:off x="2306317" y="4473116"/>
            <a:ext cx="1296144" cy="21602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5" name="AutoShape 14"/>
          <p:cNvSpPr>
            <a:spLocks noChangeArrowheads="1"/>
          </p:cNvSpPr>
          <p:nvPr/>
        </p:nvSpPr>
        <p:spPr bwMode="gray">
          <a:xfrm rot="5400000">
            <a:off x="2474013" y="5884733"/>
            <a:ext cx="1065197" cy="216024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120" tIns="45563" rIns="91120" bIns="45563" anchor="ctr"/>
          <a:lstStyle/>
          <a:p>
            <a:pPr marL="512495" indent="-512495" defTabSz="909662">
              <a:spcBef>
                <a:spcPct val="20000"/>
              </a:spcBef>
              <a:defRPr/>
            </a:pPr>
            <a:endParaRPr lang="ru-RU" b="1" dirty="0">
              <a:solidFill>
                <a:prstClr val="white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148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e9K4YGRkKuHZm_fJYs4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mYP14NIcEiWVCrz8uWQM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yaiDn.4MUyCa7YCNX0x9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33VNp0zDUCvoD.o7jub9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v.kSzgs0uKlYz.7X9_o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v.kSzgs0uKlYz.7X9_o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v.kSzgs0uKlYz.7X9_o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3xX_2_pkmODy0i0D5_z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0mwaCi1qUKb1.CC.rpIr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3xX_2_pkmODy0i0D5_z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33VNp0zDUCvoD.o7jub9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33VNp0zDUCvoD.o7jub9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33VNp0zDUCvoD.o7jub9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v.kSzgs0uKlYz.7X9_o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v.kSzgs0uKlYz.7X9_o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v.kSzgs0uKlYz.7X9_o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ZYkUJ3okSRlheRtK8fKQ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3xX_2_pkmODy0i0D5_z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3xX_2_pkmODy0i0D5_z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33VNp0zDUCvoD.o7jub9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33VNp0zDUCvoD.o7jub9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33VNp0zDUCvoD.o7jub9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  <p:tag name="THINKCELLSHAPEDONOTDELETE" val="pYBU_.WVLy0a5AAIkTaTOd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v.kSzgs0uKlYz.7X9_o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v.kSzgs0uKlYz.7X9_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.8JlXSdAU.EQnZ5yYutk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3v.kSzgs0uKlYz.7X9_ow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3xX_2_pkmODy0i0D5_z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O3xX_2_pkmODy0i0D5_zw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33VNp0zDUCvoD.o7jub9w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33VNp0zDUCvoD.o7jub9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ZYkUJ3okSRlheRtK8fK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PZYkUJ3okSRlheRtK8fK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mYP14NIcEiWVCrz8uWQM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yaiDn.4MUyCa7YCNX0x9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e9K4YGRkKuHZm_fJYs4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2051</TotalTime>
  <Words>2405</Words>
  <Application>Microsoft Office PowerPoint</Application>
  <PresentationFormat>Экран (4:3)</PresentationFormat>
  <Paragraphs>469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Ясность</vt:lpstr>
      <vt:lpstr>Стратегия развития  АО «Фонд развития предпринимательства «Даму» на 2014-2023 годы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Построение эффективного института развития, интегрированного в АО «НУХ «Байтерек»</vt:lpstr>
      <vt:lpstr>Обеспечение финансовой поддержки субъектов МСБ</vt:lpstr>
      <vt:lpstr>Обеспечение финансовой поддержки субъектов МСБ</vt:lpstr>
      <vt:lpstr>Развитие компетенций субъектов МСБ</vt:lpstr>
      <vt:lpstr>Развитие компетенций субъектов МСБ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Программы поддержки женского предпринимательства в Казахстане</dc:title>
  <dc:creator>Ермек Нурболович Абдибеков</dc:creator>
  <cp:lastModifiedBy>Aigul.Turebayeva</cp:lastModifiedBy>
  <cp:revision>93</cp:revision>
  <cp:lastPrinted>2014-06-16T16:43:57Z</cp:lastPrinted>
  <dcterms:created xsi:type="dcterms:W3CDTF">2014-06-06T09:00:45Z</dcterms:created>
  <dcterms:modified xsi:type="dcterms:W3CDTF">2014-09-04T05:31:41Z</dcterms:modified>
</cp:coreProperties>
</file>